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89" r:id="rId3"/>
    <p:sldId id="321" r:id="rId4"/>
    <p:sldId id="291" r:id="rId5"/>
    <p:sldId id="292" r:id="rId6"/>
    <p:sldId id="323" r:id="rId7"/>
    <p:sldId id="294" r:id="rId8"/>
    <p:sldId id="340" r:id="rId9"/>
    <p:sldId id="295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3" r:id="rId26"/>
    <p:sldId id="314" r:id="rId27"/>
    <p:sldId id="315" r:id="rId28"/>
    <p:sldId id="316" r:id="rId29"/>
    <p:sldId id="350" r:id="rId30"/>
    <p:sldId id="317" r:id="rId31"/>
    <p:sldId id="318" r:id="rId32"/>
    <p:sldId id="319" r:id="rId33"/>
    <p:sldId id="285" r:id="rId34"/>
    <p:sldId id="286" r:id="rId35"/>
    <p:sldId id="281" r:id="rId36"/>
    <p:sldId id="282" r:id="rId37"/>
    <p:sldId id="283" r:id="rId38"/>
    <p:sldId id="284" r:id="rId39"/>
    <p:sldId id="341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48" r:id="rId48"/>
    <p:sldId id="349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2" r:id="rId59"/>
    <p:sldId id="343" r:id="rId60"/>
    <p:sldId id="346" r:id="rId61"/>
    <p:sldId id="347" r:id="rId62"/>
    <p:sldId id="287" r:id="rId63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103" d="100"/>
          <a:sy n="103" d="100"/>
        </p:scale>
        <p:origin x="18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3116-75E6-5FF3-AA25-30C43EBB2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D1C08-E82D-0F40-16B8-1B9A5709F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CDDD6-7692-751E-BDE5-098C5ECE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97923-5319-6754-A5C8-5880D22C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7768E-5875-C74A-2523-98A8285E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5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FBC4-8F04-34BE-3DDD-36ECE428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98A84-81B3-5630-3009-9760642A8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25BA7-AA9D-4FD0-A00D-D04D8C4D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C8B24-DA08-FFC3-F791-C3F52F42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7C89E-A894-9EC1-3F4C-7FD8370F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78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9DA02-5F02-96BE-34D6-66436DA30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91BC-17ED-A094-D614-A76F20175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6562C-72DB-73FF-47B5-D36D30C1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07EFB-E539-305B-D349-73ED2177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5836-F5C7-F6F8-6728-6D5378FC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0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32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EF55-3F5C-492E-0419-CB7EC930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6959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3B1F-A0EB-DBBF-602C-C4B4B8AC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EC8F5-0934-4A76-7306-F64B6AB52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56" y="152400"/>
            <a:ext cx="261144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AF27-33E8-85E8-2199-2F4C89CB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2A669-3C10-8190-2C90-FE7266194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B0F4F-2A87-DABE-51B3-A89671CF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FE7E-A8AA-3E50-8996-CD7B86C4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42ABD-B48C-11D0-0B28-F80C378E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89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F4FE-701A-763A-4F8C-34119346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9E77-5AE3-2093-3E6E-45ED05957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C1ACD-393F-AAE0-2771-465BB26B2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3ED09-27CE-507F-20C7-5F875DFD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3F1C4-0D1F-943C-3678-BC00B51B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B458B-C4E3-EF09-76AC-905A470F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42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67E1-228B-1DE8-D052-5EF66A02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B8FED-491C-7545-E8E2-D0D03DE2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B3CB-6999-3631-9621-66DA5E80F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B4363-1DAC-B4D5-B28B-E8A2126C8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E3B4A-BD20-9949-23AF-1498141CB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95116-E64D-C59E-F998-699CCF38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87F70-946E-B438-280F-FD0E82A0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31F5A-71B9-D1BA-412C-69022804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29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5A47-02FC-1C6C-3158-C9037817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6A93E-7BD8-5B83-CCAD-2A174B31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C8ED2-5330-2AB7-2F06-9674E28B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FA717-19BA-488B-168C-0D21C29A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1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7EAE2-6E56-EEA2-5EA9-BC8EB41E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6917D-DEC9-7A8F-288E-E43325D8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85B52-AB88-95D6-F365-AE0EC90A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6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C839-F664-6164-779B-CACA9642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CE52-2E74-CEA3-3114-0C85D552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84860-FCAC-94E7-29BE-DF8C9E4B1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A44AD-A31C-3796-2613-DF175079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81D01-4D7A-AD9B-814B-2A03B473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14CC5-3973-FB0F-6648-203AF02C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20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197A-5AEE-9309-83D2-FE87F9B9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EEA68-603C-EA17-89DF-D521192F9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82E5F-B426-74C8-D0D5-DA9ACAF6F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F9967-DEDE-F92B-B13B-696CCBB6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E9A4D-E90E-11BE-2FED-336DA14D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3ECD1-7631-12D9-23A1-9CC67076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87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342E6-0943-CE1B-4598-783C0761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02987-8DC9-FAB2-B058-50B9DA711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E93C-AAF7-3663-E5DA-B2B0B6BC1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CCD53-0BCF-7643-C933-66BCEC5F3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10A7A-5198-A7B9-6EAB-CDCE4656F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76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n.fzoeu.hr/Account/Login" TargetMode="External"/><Relationship Id="rId2" Type="http://schemas.openxmlformats.org/officeDocument/2006/relationships/hyperlink" Target="http://www.fzoeu.hr/hr/nacionalni_javni_pozivi_i_natjecaji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in.fzoeu.hr/Account/Login" TargetMode="External"/><Relationship Id="rId2" Type="http://schemas.openxmlformats.org/officeDocument/2006/relationships/hyperlink" Target="http://www.fzoeu.hr/hr/nacionalni_javni_pozivi_i_natjecaji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reakvarner.h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zoeu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7QqqjPsu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1" y="1524000"/>
            <a:ext cx="824483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sv-SE" sz="2800" b="1" spc="-10" dirty="0">
                <a:solidFill>
                  <a:srgbClr val="585858"/>
                </a:solidFill>
              </a:rPr>
              <a:t>Energetska obnova</a:t>
            </a:r>
            <a:r>
              <a:rPr lang="hr-HR" sz="2800" b="1" spc="-10" dirty="0">
                <a:solidFill>
                  <a:srgbClr val="585858"/>
                </a:solidFill>
              </a:rPr>
              <a:t> </a:t>
            </a:r>
            <a:r>
              <a:rPr lang="sv-SE" sz="2800" b="1" spc="-10" dirty="0">
                <a:solidFill>
                  <a:srgbClr val="585858"/>
                </a:solidFill>
              </a:rPr>
              <a:t>obiteljskih kuća i</a:t>
            </a:r>
            <a:r>
              <a:rPr lang="hr-HR" sz="2800" b="1" spc="-10" dirty="0">
                <a:solidFill>
                  <a:srgbClr val="585858"/>
                </a:solidFill>
              </a:rPr>
              <a:t> </a:t>
            </a:r>
            <a:r>
              <a:rPr lang="hr-HR" sz="2800" b="1" dirty="0">
                <a:solidFill>
                  <a:srgbClr val="585858"/>
                </a:solidFill>
              </a:rPr>
              <a:t>višestambenih </a:t>
            </a:r>
            <a:r>
              <a:rPr lang="sv-SE" sz="2800" b="1" spc="-10" dirty="0">
                <a:solidFill>
                  <a:srgbClr val="585858"/>
                </a:solidFill>
              </a:rPr>
              <a:t>zgrada</a:t>
            </a:r>
            <a:br>
              <a:rPr lang="hr-HR" sz="2800" spc="-10" dirty="0">
                <a:solidFill>
                  <a:srgbClr val="585858"/>
                </a:solidFill>
              </a:rPr>
            </a:br>
            <a:br>
              <a:rPr lang="hr-HR" sz="2800" spc="-10" dirty="0">
                <a:solidFill>
                  <a:srgbClr val="585858"/>
                </a:solidFill>
              </a:rPr>
            </a:br>
            <a:r>
              <a:rPr lang="hr-HR" sz="2400" spc="-10" dirty="0">
                <a:solidFill>
                  <a:srgbClr val="585858"/>
                </a:solidFill>
              </a:rPr>
              <a:t>Općina Viškovo - radionica</a:t>
            </a:r>
            <a:endParaRPr lang="hr-HR" sz="28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9B7F2BF-AFB4-0E6C-0261-22E01825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274" y="6122964"/>
            <a:ext cx="2457452" cy="769441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585858"/>
                </a:solidFill>
              </a:rPr>
              <a:t>24. </a:t>
            </a:r>
            <a:r>
              <a:rPr lang="hr-HR" sz="2400" dirty="0">
                <a:solidFill>
                  <a:srgbClr val="585858"/>
                </a:solidFill>
              </a:rPr>
              <a:t>listopada</a:t>
            </a:r>
            <a:r>
              <a:rPr lang="hr-HR" dirty="0">
                <a:solidFill>
                  <a:srgbClr val="585858"/>
                </a:solidFill>
              </a:rPr>
              <a:t> 2023.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928" y="3301157"/>
            <a:ext cx="3953256" cy="2743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4953000"/>
            <a:ext cx="1618464" cy="15546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62AA-05F6-7566-1416-90D3ACD68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4833376"/>
            <a:ext cx="1368552" cy="1796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Ciljevi</a:t>
            </a:r>
            <a:r>
              <a:rPr lang="hr-HR"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b="1" spc="-10" dirty="0">
                <a:solidFill>
                  <a:srgbClr val="585858"/>
                </a:solidFill>
                <a:latin typeface="Calibri"/>
                <a:cs typeface="Calibri"/>
              </a:rPr>
              <a:t>programa </a:t>
            </a:r>
            <a:r>
              <a:rPr lang="hr-HR" sz="2000" b="1" dirty="0">
                <a:solidFill>
                  <a:srgbClr val="585858"/>
                </a:solidFill>
              </a:rPr>
              <a:t>energetske obnove obiteljskih kuća Fonda za zaštitu okoliša i energetske učinkovitosti: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495300" indent="-457200">
              <a:lnSpc>
                <a:spcPct val="100000"/>
              </a:lnSpc>
              <a:buFont typeface="+mj-lt"/>
              <a:buAutoNum type="arabicPeriod"/>
              <a:tabLst>
                <a:tab pos="380365" algn="l"/>
              </a:tabLst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povećanje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energetske</a:t>
            </a:r>
            <a:r>
              <a:rPr lang="hr-HR" sz="20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učinkovitosti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postojećih</a:t>
            </a:r>
            <a:r>
              <a:rPr lang="hr-HR" sz="20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kuća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495300" indent="-457200">
              <a:lnSpc>
                <a:spcPct val="100000"/>
              </a:lnSpc>
              <a:buFont typeface="+mj-lt"/>
              <a:buAutoNum type="arabicPeriod"/>
              <a:tabLst>
                <a:tab pos="380365" algn="l"/>
              </a:tabLst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smanjenje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potrošnje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energije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495300" indent="-457200">
              <a:lnSpc>
                <a:spcPct val="100000"/>
              </a:lnSpc>
              <a:buFont typeface="+mj-lt"/>
              <a:buAutoNum type="arabicPeriod"/>
              <a:tabLst>
                <a:tab pos="380365" algn="l"/>
              </a:tabLst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smanjenje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emisija</a:t>
            </a:r>
            <a:r>
              <a:rPr lang="hr-HR"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CO</a:t>
            </a:r>
            <a:r>
              <a:rPr lang="hr-HR" sz="2000" baseline="-21367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hr-HR" sz="2000" spc="157" baseline="-213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lang="hr-HR"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atmosferu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495300" indent="-457200">
              <a:lnSpc>
                <a:spcPct val="100000"/>
              </a:lnSpc>
              <a:buFont typeface="+mj-lt"/>
              <a:buAutoNum type="arabicPeriod"/>
              <a:tabLst>
                <a:tab pos="380365" algn="l"/>
              </a:tabLst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smanjenje</a:t>
            </a:r>
            <a:r>
              <a:rPr lang="hr-HR" sz="2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mjesečnih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troškova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energente</a:t>
            </a:r>
          </a:p>
          <a:p>
            <a:pPr marL="495300" indent="-457200">
              <a:lnSpc>
                <a:spcPct val="100000"/>
              </a:lnSpc>
              <a:buFont typeface="+mj-lt"/>
              <a:buAutoNum type="arabicPeriod"/>
              <a:tabLst>
                <a:tab pos="380365" algn="l"/>
              </a:tabLst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ukupno</a:t>
            </a:r>
            <a:r>
              <a:rPr lang="hr-HR" sz="20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poboljšanje</a:t>
            </a:r>
            <a:r>
              <a:rPr lang="hr-HR" sz="20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kvalitete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života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54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Obiteljske kuće čine 65% stambenog fonda u Hrvatskoj koji je odgovoran za 40% od ukupne potrošnje energije na nacionalnoj razini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Najviše obiteljskih kuća u Hrvatskoj je izgrađeno prije 1987. godine te nemaju gotovo nikakvu ili samo minimalnu toplinsku izolaciju (energetski razred E i lošiji)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Mjere energetske učinkovitosti mogu značajno smanjiti potrošnju energije, u nekim slučajevima i do 60% u odnosu na trenutnu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2246757" y="1531210"/>
            <a:ext cx="495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889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Što se sufinancira?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Zamjena vanjske stolarije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Toplinska zaštita ovojnice grijanog prostora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– vanjskog zida, krova, stropa i poda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Ugradnja sustava za korištenje obnovljivih izvora energije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– sunčanih toplinskih pretvarača (kolektora), kotlova na biomasu, dizalica topline, fotonaponskih pretvarača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2246757" y="1531210"/>
            <a:ext cx="495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4228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Obiteljska kuća!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Građevinska bruto površina (GBP) do </a:t>
            </a: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600 m</a:t>
            </a:r>
            <a:r>
              <a:rPr lang="hr-HR" sz="2000" b="1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b="1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Više od </a:t>
            </a: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bruto podne površine namijenjeno za stanovanje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stambene jedinice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Energetski razred – </a:t>
            </a: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ili lošiji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Obiteljska kuća mora biti </a:t>
            </a: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zakonito izgrađena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te ne smije biti dograđivana ili mijenjana u odnosu na dokaz legalnosti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2246757" y="1531210"/>
            <a:ext cx="495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8768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Tko su potencijalni korisnici sredstava?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Vlasnici, odnosno suvlasnici obiteljske kuće s prijavljenim prebivalištem u istoj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*	suglasnost svih ostalih suvlasnika!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*	nemaju nepodmirenih dugovanja prema Fondu!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2246757" y="1531210"/>
            <a:ext cx="495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0293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Mjera M1. – Povećanje toplinske zaštite elemenata vanjske ovojnice grijanog prostora / 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M.1.1 – Toplinska izolacija vanjske ovojnice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Ovojnicom grijanog prostora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smatraju se građevinski dijelovi na međ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i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grijanog i vanjskog prostora, grijanog i negrijanog prostora, te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grijanog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prostora i tla, a u navedeno spadaju:</a:t>
            </a: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M1.1.1.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Vanjski zid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M1.1.2.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Ravni krov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M1.1.3.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Kosi krov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M1.1.4.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Pod na tlu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M1.1.5.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Strop iznad vanjskog zraka, strop iznad garaže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M1.1.6.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Zidovi prema negrijanim prostorijama 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/ negrijanom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stubištu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temperature više od 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°C</a:t>
            </a: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M1.1.7.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Strop prema negrijanim prostorijama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M1.1.8.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Strop prema provjetravanom tavanu</a:t>
            </a: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mjere energetske obnove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622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Mjera M1. – Povećanje toplinske zaštite elemenata vanjske ovojnice grijanog prostora / 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M.1.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 – Zamjena postojeće stolarije ovojnice grijanog prostora novom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Zamjena postojeće vanjske stolarije (koja je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dio ovojnice grijanog prostora) novom,</a:t>
            </a:r>
            <a:r>
              <a:rPr lang="hr-HR" sz="17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energetski učinkovitom stolarijom</a:t>
            </a: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Koeficijent prolaska topline* stakla (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Ug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) nove stolarije ne smije prelaziti 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1,1 W/</a:t>
            </a:r>
            <a:r>
              <a:rPr lang="hr-HR" sz="1700" b="1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lang="hr-HR" sz="1700" b="1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K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, dok za komplet okvir+staklo (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Uw</a:t>
            </a: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) ova vrijednost ne smije prelaziti 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1,60 W/</a:t>
            </a:r>
            <a:r>
              <a:rPr lang="hr-HR" sz="1700" b="1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lang="hr-HR" sz="1700" b="1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K</a:t>
            </a:r>
            <a:endParaRPr lang="hr-HR" sz="1700" b="1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sv-SE" sz="1700" dirty="0">
                <a:solidFill>
                  <a:srgbClr val="585858"/>
                </a:solidFill>
                <a:latin typeface="Calibri"/>
                <a:cs typeface="Calibri"/>
              </a:rPr>
              <a:t>Djelomična zamjena stolarije dozvoljena je samo uz uvjet da postojeća stolarija koja se zadržava ima koeficijent prolaska topline 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Uw ≤ 1,80 W/m</a:t>
            </a:r>
            <a:r>
              <a:rPr lang="hr-HR" sz="1700" b="1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sv-SE" sz="1700" b="1" dirty="0">
                <a:solidFill>
                  <a:srgbClr val="585858"/>
                </a:solidFill>
                <a:latin typeface="Calibri"/>
                <a:cs typeface="Calibri"/>
              </a:rPr>
              <a:t>K</a:t>
            </a:r>
            <a:endParaRPr lang="hr-HR" sz="1700" b="1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sv-SE" sz="1200" dirty="0">
                <a:solidFill>
                  <a:srgbClr val="585858"/>
                </a:solidFill>
                <a:latin typeface="Calibri"/>
                <a:cs typeface="Calibri"/>
              </a:rPr>
              <a:t>*koeficijent prolaska topline (U) je količina topline koju građevni element gubi u 1 sekundi po m</a:t>
            </a:r>
            <a:r>
              <a:rPr lang="hr-HR" sz="1200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sv-SE" sz="1200" dirty="0">
                <a:solidFill>
                  <a:srgbClr val="585858"/>
                </a:solidFill>
                <a:latin typeface="Calibri"/>
                <a:cs typeface="Calibri"/>
              </a:rPr>
              <a:t> površine, kod razlike temperature od 1 K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mjere energetske obnove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80868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mjere energetske obnove </a:t>
            </a:r>
            <a:endParaRPr lang="hr-HR" sz="2000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22B27A18-D081-B64C-6BA4-644CBAABF4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4394" y="2529840"/>
            <a:ext cx="3785625" cy="238506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4B680376-05EB-7ACF-EE52-B01F25C5BF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2438400"/>
            <a:ext cx="3136391" cy="3134868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C8EBEE5-8F14-59E4-1181-BDB1A400E8E7}"/>
              </a:ext>
            </a:extLst>
          </p:cNvPr>
          <p:cNvSpPr txBox="1"/>
          <p:nvPr/>
        </p:nvSpPr>
        <p:spPr>
          <a:xfrm>
            <a:off x="1182655" y="5919855"/>
            <a:ext cx="6778690" cy="32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Najviši</a:t>
            </a:r>
            <a:r>
              <a:rPr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iznos</a:t>
            </a:r>
            <a:r>
              <a:rPr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opravdanog</a:t>
            </a:r>
            <a:r>
              <a:rPr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585858"/>
                </a:solidFill>
                <a:latin typeface="Calibri"/>
                <a:cs typeface="Calibri"/>
              </a:rPr>
              <a:t>troška</a:t>
            </a:r>
            <a:r>
              <a:rPr sz="20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585858"/>
                </a:solidFill>
                <a:latin typeface="Calibri"/>
                <a:cs typeface="Calibri"/>
              </a:rPr>
              <a:t>mjere</a:t>
            </a:r>
            <a:r>
              <a:rPr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M1</a:t>
            </a:r>
            <a:r>
              <a:rPr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iznosi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100.000,00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kn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98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Napomena: izvedba toplinske zaštite vanjske ovojnice ne može biti djelomična!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Dijelove ovojnice na kojima se provodi energetska obnova mora se obnoviti </a:t>
            </a:r>
            <a:r>
              <a:rPr lang="sv-SE" sz="2000" b="1" dirty="0">
                <a:solidFill>
                  <a:srgbClr val="585858"/>
                </a:solidFill>
                <a:latin typeface="Calibri"/>
                <a:cs typeface="Calibri"/>
              </a:rPr>
              <a:t>u cijelosti</a:t>
            </a:r>
            <a:endParaRPr lang="hr-HR" sz="2000" b="1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ko se primjerice izvodi toplinska zaštita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vanjskih zidova, niti jedan dio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vanjskog zida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obiteljske kuće koji je dio ovojnice grijanog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sv-SE" sz="2000" dirty="0">
                <a:solidFill>
                  <a:srgbClr val="585858"/>
                </a:solidFill>
                <a:latin typeface="Calibri"/>
                <a:cs typeface="Calibri"/>
              </a:rPr>
              <a:t>prostora ne smije ostati neobnovljen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mjere energetske obnove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1665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  <a:tabLst>
                <a:tab pos="1047115" algn="l"/>
              </a:tabLst>
            </a:pPr>
            <a:r>
              <a:rPr lang="hr-HR" sz="2800" b="1" spc="-10" dirty="0" err="1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lang="hr-HR" sz="2800" b="1" spc="-15" baseline="-20833" dirty="0" err="1">
                <a:solidFill>
                  <a:srgbClr val="585858"/>
                </a:solidFill>
                <a:latin typeface="Calibri"/>
                <a:cs typeface="Calibri"/>
              </a:rPr>
              <a:t>H,nd</a:t>
            </a:r>
            <a:r>
              <a:rPr lang="hr-HR" sz="2800" b="1" baseline="-20833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lang="hr-HR" sz="2800" spc="-10" dirty="0">
                <a:solidFill>
                  <a:srgbClr val="585858"/>
                </a:solidFill>
                <a:latin typeface="Calibri"/>
                <a:cs typeface="Calibri"/>
              </a:rPr>
              <a:t>[kWh/a]</a:t>
            </a:r>
            <a:endParaRPr lang="hr-HR" sz="28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213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Godišnja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potrebna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toplinska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energija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grijanje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(kWh/a)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50800" marR="257175">
              <a:lnSpc>
                <a:spcPct val="69400"/>
              </a:lnSpc>
              <a:spcBef>
                <a:spcPts val="15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Računski</a:t>
            </a:r>
            <a:r>
              <a:rPr lang="hr-HR" sz="20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određena</a:t>
            </a:r>
            <a:r>
              <a:rPr lang="hr-HR" sz="20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količina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topline</a:t>
            </a:r>
            <a:r>
              <a:rPr lang="hr-HR" sz="20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koju</a:t>
            </a:r>
            <a:r>
              <a:rPr lang="hr-HR" sz="20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sustavom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grijanja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treba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tijekom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jedne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godine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dovesti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zgradu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za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održavanje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unutarnje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projektne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temperature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zgradi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tijekom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razdoblja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grijanja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zgrade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marR="43180" indent="0">
              <a:lnSpc>
                <a:spcPct val="75000"/>
              </a:lnSpc>
              <a:spcBef>
                <a:spcPts val="880"/>
              </a:spcBef>
              <a:buNone/>
            </a:pP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*Tehnički</a:t>
            </a:r>
            <a:r>
              <a:rPr lang="hr-HR" sz="1600" spc="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propis</a:t>
            </a:r>
            <a:r>
              <a:rPr lang="hr-HR" sz="16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lang="hr-HR" sz="1600" spc="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racionalnoj</a:t>
            </a:r>
            <a:r>
              <a:rPr lang="hr-HR" sz="1600" spc="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uporabi</a:t>
            </a:r>
            <a:r>
              <a:rPr lang="hr-HR" sz="1600" spc="1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energije</a:t>
            </a:r>
            <a:r>
              <a:rPr lang="hr-HR" sz="16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lang="hr-HR" sz="16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toplinskoj</a:t>
            </a:r>
            <a:r>
              <a:rPr lang="hr-HR" sz="1600" spc="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zaštiti</a:t>
            </a:r>
            <a:r>
              <a:rPr lang="hr-HR" sz="16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lang="hr-HR" sz="1600" spc="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zgradama</a:t>
            </a:r>
            <a:r>
              <a:rPr lang="hr-HR" sz="1600" spc="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(NN</a:t>
            </a:r>
            <a:r>
              <a:rPr lang="hr-HR" sz="1600" spc="1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128/15,</a:t>
            </a:r>
            <a:r>
              <a:rPr lang="hr-HR" sz="1600" spc="1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latin typeface="Calibri"/>
                <a:cs typeface="Calibri"/>
              </a:rPr>
              <a:t>70/18,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73/18,</a:t>
            </a:r>
            <a:r>
              <a:rPr lang="hr-HR" sz="16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latin typeface="Calibri"/>
                <a:cs typeface="Calibri"/>
              </a:rPr>
              <a:t>86/18,</a:t>
            </a:r>
            <a:r>
              <a:rPr lang="hr-HR" sz="16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latin typeface="Calibri"/>
                <a:cs typeface="Calibri"/>
              </a:rPr>
              <a:t>102/20)</a:t>
            </a:r>
          </a:p>
          <a:p>
            <a:pPr marL="50800" marR="43180">
              <a:lnSpc>
                <a:spcPct val="75000"/>
              </a:lnSpc>
              <a:spcBef>
                <a:spcPts val="880"/>
              </a:spcBef>
            </a:pPr>
            <a:endParaRPr lang="hr-HR" sz="2000" b="1" spc="-1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50800" marR="43180">
              <a:lnSpc>
                <a:spcPct val="75000"/>
              </a:lnSpc>
              <a:spcBef>
                <a:spcPts val="880"/>
              </a:spcBef>
            </a:pP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Energetski</a:t>
            </a:r>
            <a:r>
              <a:rPr lang="hr-HR" sz="20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b="1" spc="-10" dirty="0">
                <a:solidFill>
                  <a:srgbClr val="585858"/>
                </a:solidFill>
                <a:latin typeface="Calibri"/>
                <a:cs typeface="Calibri"/>
              </a:rPr>
              <a:t>razred</a:t>
            </a:r>
            <a:r>
              <a:rPr lang="hr-HR" sz="200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b="1" dirty="0">
                <a:solidFill>
                  <a:srgbClr val="585858"/>
                </a:solidFill>
                <a:latin typeface="Calibri"/>
                <a:cs typeface="Calibri"/>
              </a:rPr>
              <a:t>zgrade</a:t>
            </a:r>
            <a:r>
              <a:rPr lang="hr-HR"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indikator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energetskih 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svojstava</a:t>
            </a:r>
            <a:r>
              <a:rPr lang="hr-HR" sz="2000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zgrade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izražen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preko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godišnje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potrebne toplinske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energije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grijanje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referentne klimatske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podatke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po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jedinici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korisne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površine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zgrade</a:t>
            </a:r>
            <a:r>
              <a:rPr lang="hr-HR" sz="2000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[kWh/(m²a)]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mjere energetske obnove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6330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096D-B70A-F984-5AF8-7261A07F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2455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85858"/>
                </a:solidFill>
              </a:rPr>
              <a:t>Cilj radionice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4906-7148-144B-6727-F83214D2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585858"/>
                </a:solidFill>
              </a:rPr>
              <a:t>Kako biti dio zelene i energetske tranzicije o kojoj se jako puno priča, a koja je dominantno područje svih budućih ulaganja i korištenja EU sredstava?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585858"/>
                </a:solidFill>
              </a:rPr>
              <a:t>Kroz radionicu cilj nam je:        </a:t>
            </a:r>
          </a:p>
          <a:p>
            <a:r>
              <a:rPr lang="hr-HR" sz="2400" dirty="0">
                <a:solidFill>
                  <a:srgbClr val="585858"/>
                </a:solidFill>
              </a:rPr>
              <a:t>Predstaviti ciljeve koje smo si kao društvo postavili </a:t>
            </a:r>
          </a:p>
          <a:p>
            <a:r>
              <a:rPr lang="hr-HR" sz="2400" dirty="0">
                <a:solidFill>
                  <a:srgbClr val="585858"/>
                </a:solidFill>
              </a:rPr>
              <a:t>Pojasniti kako građani mogu sudjelovati u ostvarenju tih ciljeva </a:t>
            </a:r>
          </a:p>
          <a:p>
            <a:r>
              <a:rPr lang="hr-HR" sz="2400" dirty="0">
                <a:solidFill>
                  <a:srgbClr val="585858"/>
                </a:solidFill>
              </a:rPr>
              <a:t>Predstaviti programe namijenjene građanima </a:t>
            </a:r>
          </a:p>
          <a:p>
            <a:r>
              <a:rPr lang="hr-HR" sz="2400" dirty="0">
                <a:solidFill>
                  <a:srgbClr val="585858"/>
                </a:solidFill>
              </a:rPr>
              <a:t>Predstaviti tijelo koje provodi programe</a:t>
            </a:r>
          </a:p>
          <a:p>
            <a:r>
              <a:rPr lang="hr-HR" sz="2400" dirty="0">
                <a:solidFill>
                  <a:srgbClr val="585858"/>
                </a:solidFill>
              </a:rPr>
              <a:t>Detaljno predstaviti dosadašnje Programe energetske obnove obiteljskih kuća i Programe energetske obnove višestambenih zgrada, administrativne i tehničke uvjete, potrebnu dokumentaciju, tijek javnih poziva i praktična iskustva  </a:t>
            </a:r>
          </a:p>
          <a:p>
            <a:r>
              <a:rPr lang="hr-HR" sz="2400" dirty="0">
                <a:solidFill>
                  <a:srgbClr val="585858"/>
                </a:solidFill>
              </a:rPr>
              <a:t>Na temelju praktičnih iskustava dosadašnjih Poziva dati korisne savjete kako pripremiti projekt energetske obnove, kako prijaviti, kako ga provesti </a:t>
            </a:r>
          </a:p>
          <a:p>
            <a:r>
              <a:rPr lang="hr-HR" sz="2400" dirty="0">
                <a:solidFill>
                  <a:srgbClr val="585858"/>
                </a:solidFill>
              </a:rPr>
              <a:t>Kroz diskusiju te pitanja i odgovore, dati preporuke kako najbolje pripremiti buduće projekte</a:t>
            </a:r>
          </a:p>
          <a:p>
            <a:r>
              <a:rPr lang="hr-HR" sz="2400" dirty="0">
                <a:solidFill>
                  <a:srgbClr val="585858"/>
                </a:solidFill>
              </a:rPr>
              <a:t>Prikazati primjere iz prakse </a:t>
            </a: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8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Mjera M2. – Ugradnja sustava za korištenje obnovljivih izvora energije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8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M2.1.</a:t>
            </a:r>
            <a:r>
              <a:rPr lang="hr-HR" sz="17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 </a:t>
            </a:r>
            <a:r>
              <a:rPr lang="pt-BR" sz="17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Kotao na drvnu sječku / pelete</a:t>
            </a:r>
          </a:p>
          <a:p>
            <a:r>
              <a:rPr lang="hr-HR" sz="1700" b="0" i="0" u="none" strike="noStrike" baseline="0" dirty="0" err="1">
                <a:solidFill>
                  <a:srgbClr val="585858"/>
                </a:solidFill>
                <a:latin typeface="Calibri" panose="020F0502020204030204" pitchFamily="34" charset="0"/>
              </a:rPr>
              <a:t>Pirolitički</a:t>
            </a:r>
            <a:r>
              <a:rPr lang="hr-HR" sz="17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 kotao na drva za grijanje prostora ili prostora i potrošne vode (PTV)</a:t>
            </a:r>
          </a:p>
          <a:p>
            <a:pPr marL="0" indent="0">
              <a:buNone/>
            </a:pPr>
            <a:r>
              <a:rPr lang="hr-HR" sz="1700" b="0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(Najviši iznos opravdanog troška = 36.250,00 kn)</a:t>
            </a:r>
            <a:endParaRPr lang="hr-HR" sz="17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7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7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M2.2. Dizalica topline za grijanje PTV i grijanje prostora</a:t>
            </a:r>
          </a:p>
          <a:p>
            <a:r>
              <a:rPr lang="hr-HR" sz="17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Dizalica topline za grijanje PTV i grijanje i hlađenje prostora</a:t>
            </a:r>
          </a:p>
          <a:p>
            <a:pPr marL="0" indent="0">
              <a:buNone/>
            </a:pPr>
            <a:r>
              <a:rPr lang="hr-HR" sz="1700" b="0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(Najviši iznos opravdanog troška = 48.750,00 kn)</a:t>
            </a:r>
            <a:endParaRPr lang="hr-HR" sz="17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700" b="0" i="0" u="none" strike="noStrike" baseline="0" dirty="0">
              <a:solidFill>
                <a:srgbClr val="58585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7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M2.3. Sustav sa sunčanim toplinskim kolektorima</a:t>
            </a:r>
          </a:p>
          <a:p>
            <a:pPr marL="0" indent="0">
              <a:buNone/>
            </a:pPr>
            <a:r>
              <a:rPr lang="hr-HR" sz="1700" b="0" i="1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(Najviši iznos opravdanog troška = 36.250,00 kn)</a:t>
            </a:r>
            <a:endParaRPr lang="sv-SE" sz="17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mjere energetske obnove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08986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Mjera M3. – Postavljanje nove fotonaponske elektrane za proizvodnju električne energije za vlastite potrebe, u samostalnom („</a:t>
            </a:r>
            <a:r>
              <a:rPr lang="hr-HR" sz="2000" dirty="0" err="1">
                <a:solidFill>
                  <a:srgbClr val="585858"/>
                </a:solidFill>
                <a:latin typeface="Calibri"/>
                <a:cs typeface="Calibri"/>
              </a:rPr>
              <a:t>off-grid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”) ili mrežnom radu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pt-BR" sz="20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M</a:t>
            </a:r>
            <a:r>
              <a:rPr lang="hr-HR" sz="20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3</a:t>
            </a:r>
            <a:r>
              <a:rPr lang="pt-BR" sz="20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.1.</a:t>
            </a:r>
            <a:r>
              <a:rPr lang="hr-HR" sz="20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 Izgradnja fotonaponske elektrane za proizvodnju električne energije za vlastite potrebe, u samostalnom („</a:t>
            </a:r>
            <a:r>
              <a:rPr lang="hr-HR" sz="2000" b="0" i="0" u="none" strike="noStrike" baseline="0" dirty="0" err="1">
                <a:solidFill>
                  <a:srgbClr val="585858"/>
                </a:solidFill>
                <a:latin typeface="Calibri" panose="020F0502020204030204" pitchFamily="34" charset="0"/>
              </a:rPr>
              <a:t>off-grid</a:t>
            </a:r>
            <a:r>
              <a:rPr lang="hr-HR" sz="2000" b="0" i="0" u="none" strike="noStrike" baseline="0" dirty="0">
                <a:solidFill>
                  <a:srgbClr val="585858"/>
                </a:solidFill>
                <a:latin typeface="Calibri" panose="020F0502020204030204" pitchFamily="34" charset="0"/>
              </a:rPr>
              <a:t>”) ili mrežnom radu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mjere energetske obnove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2408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tehnički uvjeti za ugradnju sustava korištenja obnovljivih izvora energije</a:t>
            </a:r>
            <a:endParaRPr lang="hr-HR" sz="20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023BD4C-B9B9-9A2F-BD82-6CC30C8A64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880" y="2963412"/>
            <a:ext cx="4112340" cy="176997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11125" marR="95250" indent="-10160">
              <a:lnSpc>
                <a:spcPct val="76600"/>
              </a:lnSpc>
              <a:spcBef>
                <a:spcPts val="800"/>
              </a:spcBef>
            </a:pPr>
            <a:r>
              <a:rPr sz="2000" dirty="0">
                <a:solidFill>
                  <a:srgbClr val="585858"/>
                </a:solidFill>
                <a:latin typeface="+mn-lt"/>
              </a:rPr>
              <a:t>Kotao</a:t>
            </a:r>
            <a:r>
              <a:rPr sz="2000" spc="-6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na</a:t>
            </a:r>
            <a:r>
              <a:rPr sz="2000" spc="-5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drvnu</a:t>
            </a:r>
            <a:r>
              <a:rPr sz="2000" spc="-6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sječku</a:t>
            </a:r>
            <a:r>
              <a:rPr sz="2000" spc="-4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ili</a:t>
            </a:r>
            <a:r>
              <a:rPr sz="2000" spc="-6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pelete,</a:t>
            </a:r>
            <a:r>
              <a:rPr sz="2000" spc="-5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te</a:t>
            </a:r>
            <a:r>
              <a:rPr sz="2000" spc="-5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+mn-lt"/>
              </a:rPr>
              <a:t>pirolitički </a:t>
            </a:r>
            <a:r>
              <a:rPr sz="2000" dirty="0">
                <a:solidFill>
                  <a:srgbClr val="585858"/>
                </a:solidFill>
                <a:latin typeface="+mn-lt"/>
              </a:rPr>
              <a:t>kotao</a:t>
            </a:r>
            <a:r>
              <a:rPr sz="2000" spc="-6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na</a:t>
            </a:r>
            <a:r>
              <a:rPr sz="2000" spc="-7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drva</a:t>
            </a:r>
            <a:r>
              <a:rPr sz="2000" spc="-5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za</a:t>
            </a:r>
            <a:r>
              <a:rPr sz="2000" spc="-7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grijanje</a:t>
            </a:r>
            <a:r>
              <a:rPr sz="2000" spc="-7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+mn-lt"/>
              </a:rPr>
              <a:t>prostora</a:t>
            </a:r>
            <a:r>
              <a:rPr sz="2000" spc="-5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ili</a:t>
            </a:r>
            <a:r>
              <a:rPr sz="2000" spc="-7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+mn-lt"/>
              </a:rPr>
              <a:t>prostora</a:t>
            </a:r>
            <a:r>
              <a:rPr sz="2000" spc="-5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+mn-lt"/>
              </a:rPr>
              <a:t>i </a:t>
            </a:r>
            <a:r>
              <a:rPr sz="2000" spc="-10" dirty="0">
                <a:solidFill>
                  <a:srgbClr val="585858"/>
                </a:solidFill>
                <a:latin typeface="+mn-lt"/>
              </a:rPr>
              <a:t>potrošne</a:t>
            </a:r>
            <a:r>
              <a:rPr sz="2000" spc="-7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vode</a:t>
            </a:r>
            <a:r>
              <a:rPr sz="2000" spc="-7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+mn-lt"/>
              </a:rPr>
              <a:t>(PTV):</a:t>
            </a:r>
            <a:br>
              <a:rPr lang="hr-HR" sz="2000" spc="-10" dirty="0">
                <a:solidFill>
                  <a:srgbClr val="585858"/>
                </a:solidFill>
                <a:latin typeface="+mn-lt"/>
              </a:rPr>
            </a:br>
            <a:br>
              <a:rPr lang="hr-HR" sz="2000" spc="-10" dirty="0">
                <a:solidFill>
                  <a:srgbClr val="585858"/>
                </a:solidFill>
                <a:latin typeface="+mn-lt"/>
              </a:rPr>
            </a:br>
            <a:r>
              <a:rPr sz="2000" dirty="0" err="1">
                <a:solidFill>
                  <a:srgbClr val="585858"/>
                </a:solidFill>
                <a:latin typeface="+mn-lt"/>
              </a:rPr>
              <a:t>Stupanj</a:t>
            </a:r>
            <a:r>
              <a:rPr sz="200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korisnog</a:t>
            </a:r>
            <a:r>
              <a:rPr sz="200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+mn-lt"/>
              </a:rPr>
              <a:t>djelovanja</a:t>
            </a:r>
            <a:r>
              <a:rPr sz="200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dirty="0">
                <a:solidFill>
                  <a:srgbClr val="585858"/>
                </a:solidFill>
                <a:latin typeface="+mn-lt"/>
              </a:rPr>
              <a:t>najmanje</a:t>
            </a:r>
            <a:r>
              <a:rPr sz="2000" spc="-105" dirty="0">
                <a:solidFill>
                  <a:srgbClr val="585858"/>
                </a:solidFill>
                <a:latin typeface="+mn-lt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+mn-lt"/>
              </a:rPr>
              <a:t>87%</a:t>
            </a:r>
            <a:endParaRPr sz="2000" dirty="0">
              <a:solidFill>
                <a:srgbClr val="585858"/>
              </a:solidFill>
              <a:latin typeface="+mn-lt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F72519C-87E8-D1DE-8255-87FB026DB8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204" y="3048000"/>
            <a:ext cx="3518916" cy="23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1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tehnički uvjeti za ugradnju sustava korištenja obnovljivih izvora energije</a:t>
            </a:r>
            <a:endParaRPr lang="hr-HR" sz="20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023BD4C-B9B9-9A2F-BD82-6CC30C8A64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880" y="3081906"/>
            <a:ext cx="4112340" cy="153298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11125" marR="95250" indent="-10160">
              <a:lnSpc>
                <a:spcPct val="76600"/>
              </a:lnSpc>
              <a:spcBef>
                <a:spcPts val="800"/>
              </a:spcBef>
            </a:pPr>
            <a:r>
              <a:rPr lang="hr-HR" sz="2000" dirty="0">
                <a:solidFill>
                  <a:srgbClr val="585858"/>
                </a:solidFill>
                <a:latin typeface="+mn-lt"/>
              </a:rPr>
              <a:t>Sunčani toplinski pretvarači za grijanje potrošne vode ili za grijanje potrošne vode i prostora:</a:t>
            </a:r>
            <a:br>
              <a:rPr lang="hr-HR" sz="2000" dirty="0">
                <a:solidFill>
                  <a:srgbClr val="585858"/>
                </a:solidFill>
                <a:latin typeface="+mn-lt"/>
              </a:rPr>
            </a:br>
            <a:br>
              <a:rPr lang="hr-HR" sz="2000" dirty="0">
                <a:solidFill>
                  <a:srgbClr val="585858"/>
                </a:solidFill>
                <a:latin typeface="+mn-lt"/>
              </a:rPr>
            </a:br>
            <a:r>
              <a:rPr lang="hr-HR" sz="2000" dirty="0">
                <a:solidFill>
                  <a:srgbClr val="585858"/>
                </a:solidFill>
                <a:latin typeface="+mn-lt"/>
              </a:rPr>
              <a:t>Stupanj korisnog djelovanja najmanje 70%</a:t>
            </a:r>
            <a:endParaRPr sz="2000" dirty="0">
              <a:solidFill>
                <a:srgbClr val="585858"/>
              </a:solidFill>
              <a:latin typeface="+mn-l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46C625C-4590-4022-7233-E408E63D514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2168" y="2895600"/>
            <a:ext cx="3425952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tehnički uvjeti za ugradnju sustava korištenja obnovljivih izvora energije</a:t>
            </a:r>
            <a:endParaRPr lang="hr-HR" sz="20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023BD4C-B9B9-9A2F-BD82-6CC30C8A64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45" y="2318811"/>
            <a:ext cx="8150036" cy="198240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11125" marR="95250" indent="-10160">
              <a:lnSpc>
                <a:spcPct val="76600"/>
              </a:lnSpc>
              <a:spcBef>
                <a:spcPts val="800"/>
              </a:spcBef>
            </a:pPr>
            <a:r>
              <a:rPr lang="hr-HR" sz="2000" dirty="0">
                <a:solidFill>
                  <a:srgbClr val="585858"/>
                </a:solidFill>
                <a:latin typeface="+mn-lt"/>
              </a:rPr>
              <a:t>Dizalica topline za grijanje potrošne vode i grijanje prostora ili za grijanje potrošne vode i grijanje i hlađenje prostora (GWP ≤ 2150)</a:t>
            </a:r>
            <a:br>
              <a:rPr lang="hr-HR" sz="1800" dirty="0">
                <a:solidFill>
                  <a:srgbClr val="585858"/>
                </a:solidFill>
                <a:latin typeface="+mn-lt"/>
              </a:rPr>
            </a:br>
            <a:br>
              <a:rPr lang="hr-HR" sz="1800" dirty="0">
                <a:solidFill>
                  <a:srgbClr val="585858"/>
                </a:solidFill>
                <a:latin typeface="+mn-lt"/>
              </a:rPr>
            </a:br>
            <a:r>
              <a:rPr lang="hr-HR" sz="1600" dirty="0">
                <a:solidFill>
                  <a:srgbClr val="585858"/>
                </a:solidFill>
                <a:latin typeface="+mn-lt"/>
              </a:rPr>
              <a:t>EER (Energy </a:t>
            </a:r>
            <a:r>
              <a:rPr lang="hr-HR" sz="1600" dirty="0" err="1">
                <a:solidFill>
                  <a:srgbClr val="585858"/>
                </a:solidFill>
                <a:latin typeface="+mn-lt"/>
              </a:rPr>
              <a:t>Efficiency</a:t>
            </a:r>
            <a:r>
              <a:rPr lang="hr-HR" sz="160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1600" dirty="0" err="1">
                <a:solidFill>
                  <a:srgbClr val="585858"/>
                </a:solidFill>
                <a:latin typeface="+mn-lt"/>
              </a:rPr>
              <a:t>Ratio</a:t>
            </a:r>
            <a:r>
              <a:rPr lang="hr-HR" sz="1600" dirty="0">
                <a:solidFill>
                  <a:srgbClr val="585858"/>
                </a:solidFill>
                <a:latin typeface="+mn-lt"/>
              </a:rPr>
              <a:t>) – omjer energetske učinkovitosti, tj. omjer izlazne energije hlađenja i potrebne ulazne električne energije. Veća vrijednost označava bolje performanse</a:t>
            </a:r>
            <a:br>
              <a:rPr lang="hr-HR" sz="1600" dirty="0">
                <a:solidFill>
                  <a:srgbClr val="585858"/>
                </a:solidFill>
                <a:latin typeface="+mn-lt"/>
              </a:rPr>
            </a:br>
            <a:br>
              <a:rPr lang="hr-HR" sz="1600" dirty="0">
                <a:solidFill>
                  <a:srgbClr val="585858"/>
                </a:solidFill>
                <a:latin typeface="+mn-lt"/>
              </a:rPr>
            </a:br>
            <a:r>
              <a:rPr lang="hr-HR" sz="1600" dirty="0">
                <a:solidFill>
                  <a:srgbClr val="585858"/>
                </a:solidFill>
                <a:latin typeface="+mn-lt"/>
              </a:rPr>
              <a:t>COP (</a:t>
            </a:r>
            <a:r>
              <a:rPr lang="hr-HR" sz="1600" dirty="0" err="1">
                <a:solidFill>
                  <a:srgbClr val="585858"/>
                </a:solidFill>
                <a:latin typeface="+mn-lt"/>
              </a:rPr>
              <a:t>Coefficient</a:t>
            </a:r>
            <a:r>
              <a:rPr lang="hr-HR" sz="160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1600" dirty="0" err="1">
                <a:solidFill>
                  <a:srgbClr val="585858"/>
                </a:solidFill>
                <a:latin typeface="+mn-lt"/>
              </a:rPr>
              <a:t>Of</a:t>
            </a:r>
            <a:r>
              <a:rPr lang="hr-HR" sz="160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1600" dirty="0" err="1">
                <a:solidFill>
                  <a:srgbClr val="585858"/>
                </a:solidFill>
                <a:latin typeface="+mn-lt"/>
              </a:rPr>
              <a:t>Performance</a:t>
            </a:r>
            <a:r>
              <a:rPr lang="hr-HR" sz="1600" dirty="0">
                <a:solidFill>
                  <a:srgbClr val="585858"/>
                </a:solidFill>
                <a:latin typeface="+mn-lt"/>
              </a:rPr>
              <a:t>) - omjer dobivene topline i uložene potrebne energije</a:t>
            </a:r>
            <a:br>
              <a:rPr lang="hr-HR" sz="1800" dirty="0">
                <a:solidFill>
                  <a:srgbClr val="585858"/>
                </a:solidFill>
                <a:latin typeface="+mn-lt"/>
              </a:rPr>
            </a:br>
            <a:br>
              <a:rPr lang="hr-HR" sz="1800" dirty="0">
                <a:solidFill>
                  <a:srgbClr val="585858"/>
                </a:solidFill>
                <a:latin typeface="+mn-lt"/>
              </a:rPr>
            </a:br>
            <a:endParaRPr lang="hr-HR" sz="1800" dirty="0">
              <a:solidFill>
                <a:srgbClr val="585858"/>
              </a:solidFill>
              <a:latin typeface="+mn-lt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4A8CA10F-F84E-BBB3-1A06-172A5F387E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6474" y="4301213"/>
            <a:ext cx="3590544" cy="1898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39AA0A-84B8-9843-0462-67FA1E768FBC}"/>
              </a:ext>
            </a:extLst>
          </p:cNvPr>
          <p:cNvSpPr txBox="1"/>
          <p:nvPr/>
        </p:nvSpPr>
        <p:spPr>
          <a:xfrm>
            <a:off x="492283" y="456107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585858"/>
                </a:solidFill>
                <a:latin typeface="+mn-lt"/>
              </a:rPr>
              <a:t>Minimalni zahtjevi za iznos sezonske energetske učinkovitosti dizalice topline za grijanje prostora prema EN 14825 izražen kao SCOP, [kW/kW] ili </a:t>
            </a:r>
            <a:r>
              <a:rPr lang="hy-AM" sz="1600" dirty="0">
                <a:solidFill>
                  <a:srgbClr val="585858"/>
                </a:solidFill>
                <a:latin typeface="+mn-lt"/>
              </a:rPr>
              <a:t>ղ</a:t>
            </a:r>
            <a:r>
              <a:rPr lang="hr-HR" sz="1600" dirty="0" err="1">
                <a:solidFill>
                  <a:srgbClr val="585858"/>
                </a:solidFill>
                <a:latin typeface="+mn-lt"/>
              </a:rPr>
              <a:t>s,h</a:t>
            </a:r>
            <a:r>
              <a:rPr lang="hr-HR" sz="1600" dirty="0">
                <a:solidFill>
                  <a:srgbClr val="585858"/>
                </a:solidFill>
                <a:latin typeface="+mn-lt"/>
              </a:rPr>
              <a:t>, [%]: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35085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tehnički uvjeti za ugradnju sustava korištenja obnovljivih izvora energije</a:t>
            </a:r>
            <a:endParaRPr lang="hr-HR" sz="20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023BD4C-B9B9-9A2F-BD82-6CC30C8A64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45" y="2318811"/>
            <a:ext cx="8150036" cy="198240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11125" marR="95250" indent="-10160">
              <a:lnSpc>
                <a:spcPct val="76600"/>
              </a:lnSpc>
              <a:spcBef>
                <a:spcPts val="800"/>
              </a:spcBef>
            </a:pPr>
            <a:r>
              <a:rPr lang="hr-HR" sz="2000" dirty="0">
                <a:solidFill>
                  <a:srgbClr val="585858"/>
                </a:solidFill>
                <a:latin typeface="+mn-lt"/>
              </a:rPr>
              <a:t>Dizalica</a:t>
            </a:r>
            <a:r>
              <a:rPr lang="hr-HR" sz="2000" spc="-8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topline</a:t>
            </a:r>
            <a:r>
              <a:rPr lang="hr-HR" sz="2000" spc="-8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za</a:t>
            </a:r>
            <a:r>
              <a:rPr lang="hr-HR" sz="2000" spc="-8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grijanje</a:t>
            </a:r>
            <a:r>
              <a:rPr lang="hr-HR" sz="2000" spc="-8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+mn-lt"/>
              </a:rPr>
              <a:t>potrošne</a:t>
            </a:r>
            <a:r>
              <a:rPr lang="hr-HR" sz="2000" spc="-7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vode</a:t>
            </a:r>
            <a:r>
              <a:rPr lang="hr-HR" sz="2000" spc="-6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i</a:t>
            </a:r>
            <a:r>
              <a:rPr lang="hr-HR" sz="2000" spc="-8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+mn-lt"/>
              </a:rPr>
              <a:t>grijanje prostora</a:t>
            </a:r>
            <a:r>
              <a:rPr lang="hr-HR" sz="2000" spc="-6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ili</a:t>
            </a:r>
            <a:r>
              <a:rPr lang="hr-HR" sz="2000" spc="-7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za</a:t>
            </a:r>
            <a:r>
              <a:rPr lang="hr-HR" sz="2000" spc="-7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grijanje</a:t>
            </a:r>
            <a:r>
              <a:rPr lang="hr-HR" sz="2000" spc="-6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+mn-lt"/>
              </a:rPr>
              <a:t>potrošne</a:t>
            </a:r>
            <a:r>
              <a:rPr lang="hr-HR" sz="2000" spc="-6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vode</a:t>
            </a:r>
            <a:r>
              <a:rPr lang="hr-HR" sz="2000" spc="-5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i</a:t>
            </a:r>
            <a:r>
              <a:rPr lang="hr-HR" sz="2000" spc="-7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grijanje</a:t>
            </a:r>
            <a:r>
              <a:rPr lang="hr-HR" sz="2000" spc="-75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spc="-50" dirty="0">
                <a:solidFill>
                  <a:srgbClr val="585858"/>
                </a:solidFill>
                <a:latin typeface="+mn-lt"/>
              </a:rPr>
              <a:t>i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hlađenje</a:t>
            </a:r>
            <a:r>
              <a:rPr lang="hr-HR" sz="2000" spc="-6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spc="-20" dirty="0">
                <a:solidFill>
                  <a:srgbClr val="585858"/>
                </a:solidFill>
                <a:latin typeface="+mn-lt"/>
              </a:rPr>
              <a:t>prostora</a:t>
            </a:r>
            <a:r>
              <a:rPr lang="hr-HR" sz="2000" spc="-5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(GWP</a:t>
            </a:r>
            <a:r>
              <a:rPr lang="hr-HR" sz="2000" spc="-8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</a:rPr>
              <a:t>≤</a:t>
            </a:r>
            <a:r>
              <a:rPr lang="hr-HR" sz="2000" spc="-60" dirty="0">
                <a:solidFill>
                  <a:srgbClr val="585858"/>
                </a:solidFill>
                <a:latin typeface="+mn-lt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+mn-lt"/>
              </a:rPr>
              <a:t>2150)</a:t>
            </a:r>
            <a:br>
              <a:rPr lang="hr-HR" sz="2000" spc="-10" dirty="0">
                <a:solidFill>
                  <a:srgbClr val="585858"/>
                </a:solidFill>
                <a:latin typeface="+mn-lt"/>
              </a:rPr>
            </a:br>
            <a:br>
              <a:rPr lang="hr-HR" sz="2000" spc="-10" dirty="0">
                <a:solidFill>
                  <a:srgbClr val="585858"/>
                </a:solidFill>
                <a:latin typeface="+mn-lt"/>
              </a:rPr>
            </a:br>
            <a:r>
              <a:rPr lang="hr-HR" sz="2000" dirty="0">
                <a:solidFill>
                  <a:srgbClr val="585858"/>
                </a:solidFill>
                <a:latin typeface="+mn-lt"/>
              </a:rPr>
              <a:t>P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reporučeni</a:t>
            </a:r>
            <a:r>
              <a:rPr lang="hr-HR" sz="2000" spc="-5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minimalni</a:t>
            </a:r>
            <a:r>
              <a:rPr lang="hr-HR" sz="2000" spc="-4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zahtjevi</a:t>
            </a:r>
            <a:r>
              <a:rPr lang="hr-HR" sz="2000" spc="-4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za</a:t>
            </a:r>
            <a:r>
              <a:rPr lang="hr-HR" sz="2000" spc="-3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iznos</a:t>
            </a:r>
            <a:r>
              <a:rPr lang="hr-HR" sz="2000" spc="-3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+mn-lt"/>
                <a:cs typeface="Arial"/>
              </a:rPr>
              <a:t>sezonske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energetske</a:t>
            </a:r>
            <a:r>
              <a:rPr lang="hr-HR" sz="2000" spc="-6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učinkovitosti dizalice</a:t>
            </a:r>
            <a:r>
              <a:rPr lang="hr-HR" sz="2000" spc="-4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topline</a:t>
            </a:r>
            <a:r>
              <a:rPr lang="hr-HR" sz="2000" spc="-4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za</a:t>
            </a:r>
            <a:r>
              <a:rPr lang="hr-HR" sz="2000" spc="-4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+mn-lt"/>
                <a:cs typeface="Arial"/>
              </a:rPr>
              <a:t>komforno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hlađenje</a:t>
            </a:r>
            <a:r>
              <a:rPr lang="hr-HR" sz="2000" spc="-3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prostora</a:t>
            </a:r>
            <a:r>
              <a:rPr lang="hr-HR" sz="2000" spc="-4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prema</a:t>
            </a:r>
            <a:r>
              <a:rPr lang="hr-HR" sz="2000" spc="-3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EN</a:t>
            </a:r>
            <a:r>
              <a:rPr lang="hr-HR" sz="2000" spc="-1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14825</a:t>
            </a:r>
            <a:r>
              <a:rPr lang="hr-HR" sz="2000" spc="-4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izraženi</a:t>
            </a:r>
            <a:r>
              <a:rPr lang="hr-HR" sz="2000" spc="-6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+mn-lt"/>
                <a:cs typeface="Arial"/>
              </a:rPr>
              <a:t>kao</a:t>
            </a:r>
            <a:r>
              <a:rPr lang="hr-HR" sz="2000" spc="-1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+mn-lt"/>
                <a:cs typeface="Arial"/>
              </a:rPr>
              <a:t>SEER, [kW/kW]:</a:t>
            </a:r>
            <a:br>
              <a:rPr lang="hr-HR" sz="1800" dirty="0">
                <a:solidFill>
                  <a:srgbClr val="585858"/>
                </a:solidFill>
                <a:latin typeface="+mn-lt"/>
              </a:rPr>
            </a:br>
            <a:br>
              <a:rPr lang="hr-HR" sz="1800" dirty="0">
                <a:solidFill>
                  <a:srgbClr val="585858"/>
                </a:solidFill>
                <a:latin typeface="+mn-lt"/>
              </a:rPr>
            </a:br>
            <a:endParaRPr lang="hr-HR" sz="1800" dirty="0">
              <a:solidFill>
                <a:srgbClr val="585858"/>
              </a:solidFill>
              <a:latin typeface="+mn-l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33E42952-BFC6-98F2-3E62-2E7C065646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4038600"/>
            <a:ext cx="4896612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tehnički uvjeti za ugradnju sustava korištenja obnovljivih izvora energije</a:t>
            </a:r>
            <a:endParaRPr lang="hr-HR" sz="20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27067A4-E369-48C6-1D89-70B5A52606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45" y="2780507"/>
            <a:ext cx="8150036" cy="105900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00965" marR="95250">
              <a:lnSpc>
                <a:spcPct val="76600"/>
              </a:lnSpc>
              <a:spcBef>
                <a:spcPts val="800"/>
              </a:spcBef>
            </a:pPr>
            <a:r>
              <a:rPr lang="hr-HR" sz="2000" dirty="0">
                <a:solidFill>
                  <a:srgbClr val="585858"/>
                </a:solidFill>
                <a:latin typeface="+mn-lt"/>
              </a:rPr>
              <a:t>Fotonaponski pretvarači (moduli) za proizvodnju električne energije u samostalnom ili mrežnom radu</a:t>
            </a:r>
            <a:br>
              <a:rPr lang="hr-HR" sz="2000" dirty="0">
                <a:solidFill>
                  <a:srgbClr val="585858"/>
                </a:solidFill>
                <a:latin typeface="+mn-lt"/>
              </a:rPr>
            </a:br>
            <a:br>
              <a:rPr lang="hr-HR" sz="2000" dirty="0">
                <a:solidFill>
                  <a:srgbClr val="585858"/>
                </a:solidFill>
                <a:latin typeface="+mn-lt"/>
              </a:rPr>
            </a:br>
            <a:r>
              <a:rPr lang="hr-HR" sz="2000" dirty="0">
                <a:solidFill>
                  <a:srgbClr val="585858"/>
                </a:solidFill>
                <a:latin typeface="+mn-lt"/>
              </a:rPr>
              <a:t>Stupanj korisnog djelovanja najmanje 18%</a:t>
            </a:r>
            <a:endParaRPr lang="hr-HR" sz="1800" dirty="0">
              <a:solidFill>
                <a:srgbClr val="585858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E3C54-1254-656C-649D-721BBBB4518D}"/>
              </a:ext>
            </a:extLst>
          </p:cNvPr>
          <p:cNvSpPr txBox="1"/>
          <p:nvPr/>
        </p:nvSpPr>
        <p:spPr>
          <a:xfrm>
            <a:off x="385531" y="4267200"/>
            <a:ext cx="35768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585858"/>
                </a:solidFill>
                <a:latin typeface="+mn-lt"/>
              </a:rPr>
              <a:t>Prijavi potrebno priložiti Glavni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585858"/>
                </a:solidFill>
                <a:latin typeface="+mn-lt"/>
              </a:rPr>
              <a:t>Osigurati stručni nadzor, dostaviti završno izvješće nadzornog inženjera</a:t>
            </a:r>
            <a:endParaRPr lang="hr-HR" dirty="0"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9336EBA7-6E80-AA13-59C3-5A2BFDCAE1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3429000"/>
            <a:ext cx="350215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A1 - Cjelovita energetska obnova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Povećanje toplinske zaštite vanjske ovojnice u kombinaciji s ugradnjom sustava za korištenje obnovljivih izvora energije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Minimalno jedna od mjera M1.1</a:t>
            </a:r>
          </a:p>
          <a:p>
            <a:pPr mar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+</a:t>
            </a:r>
          </a:p>
          <a:p>
            <a:pPr mar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minimalno jedna od mjera M2 i/ili M3.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aktivnosti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3996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ts val="2695"/>
              </a:lnSpc>
              <a:spcBef>
                <a:spcPts val="100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A2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Povećanje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toplinske</a:t>
            </a:r>
            <a:r>
              <a:rPr lang="hr-HR" sz="2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zaštite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elemenata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vanjske</a:t>
            </a:r>
            <a:r>
              <a:rPr lang="hr-HR" sz="20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ovojnice</a:t>
            </a:r>
            <a:r>
              <a:rPr lang="hr-HR" sz="20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grijanog</a:t>
            </a:r>
            <a:r>
              <a:rPr lang="hr-HR" sz="20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prostora</a:t>
            </a:r>
          </a:p>
          <a:p>
            <a:pPr>
              <a:lnSpc>
                <a:spcPts val="2695"/>
              </a:lnSpc>
              <a:spcBef>
                <a:spcPts val="100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Minimalno</a:t>
            </a:r>
            <a:r>
              <a:rPr lang="hr-HR" sz="20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jedna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od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mjera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 M1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ts val="2690"/>
              </a:lnSpc>
              <a:spcBef>
                <a:spcPts val="22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A3</a:t>
            </a:r>
            <a:r>
              <a:rPr lang="hr-HR" sz="20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lang="hr-HR" sz="20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Ugradnja</a:t>
            </a:r>
            <a:r>
              <a:rPr lang="hr-HR" sz="20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sustava</a:t>
            </a:r>
            <a:r>
              <a:rPr lang="hr-HR" sz="20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korištenje</a:t>
            </a:r>
            <a:r>
              <a:rPr lang="hr-HR" sz="20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obnovljivih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izvora</a:t>
            </a:r>
            <a:r>
              <a:rPr lang="hr-HR" sz="20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10" dirty="0">
                <a:solidFill>
                  <a:srgbClr val="585858"/>
                </a:solidFill>
                <a:latin typeface="Calibri"/>
                <a:cs typeface="Calibri"/>
              </a:rPr>
              <a:t>energije</a:t>
            </a:r>
          </a:p>
          <a:p>
            <a:pPr>
              <a:lnSpc>
                <a:spcPts val="2690"/>
              </a:lnSpc>
              <a:spcBef>
                <a:spcPts val="22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Minimalno</a:t>
            </a:r>
            <a:r>
              <a:rPr lang="hr-HR"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jedna</a:t>
            </a:r>
            <a:r>
              <a:rPr lang="hr-HR"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od</a:t>
            </a:r>
            <a:r>
              <a:rPr lang="hr-HR" sz="20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mjera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M2</a:t>
            </a:r>
            <a:r>
              <a:rPr lang="hr-HR"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i/ili</a:t>
            </a:r>
            <a:r>
              <a:rPr lang="hr-HR"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hr-HR" sz="2000" spc="-25" dirty="0">
                <a:solidFill>
                  <a:srgbClr val="585858"/>
                </a:solidFill>
                <a:latin typeface="Calibri"/>
                <a:cs typeface="Calibri"/>
              </a:rPr>
              <a:t>M3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aktivnosti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10826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  <a:latin typeface="Calibri (Body)"/>
              </a:rPr>
              <a:t>Javni poziv za energetsku obnovu obiteljskih kuća iz 2021. godine:</a:t>
            </a: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  <a:latin typeface="Calibri (Body)"/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  <a:latin typeface="Calibri (Body)"/>
              </a:rPr>
              <a:t>Obiteljske kuće čija se energetska obnova potiče morale su biti energetski certificirane i morale su biti odgovarajućeg energetskog razreda (prema godišnjoj potrebnoj toplinskoj energiji za grijanje, </a:t>
            </a:r>
            <a:r>
              <a:rPr lang="hr-HR" sz="2000" dirty="0" err="1">
                <a:solidFill>
                  <a:srgbClr val="585858"/>
                </a:solidFill>
                <a:latin typeface="Calibri (Body)"/>
              </a:rPr>
              <a:t>QH,nd</a:t>
            </a:r>
            <a:r>
              <a:rPr lang="hr-HR" sz="2000" dirty="0">
                <a:solidFill>
                  <a:srgbClr val="585858"/>
                </a:solidFill>
                <a:latin typeface="Calibri (Body)"/>
              </a:rPr>
              <a:t>):</a:t>
            </a: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  <a:latin typeface="Calibri (Body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585858"/>
                </a:solidFill>
                <a:latin typeface="Calibri (Body)"/>
              </a:rPr>
              <a:t>D ili lošijeg</a:t>
            </a:r>
            <a:r>
              <a:rPr lang="hr-HR" sz="2000" dirty="0">
                <a:solidFill>
                  <a:srgbClr val="585858"/>
                </a:solidFill>
                <a:latin typeface="Calibri (Body)"/>
              </a:rPr>
              <a:t> razreda u kontinentalnoj Hrvatskoj odnosno </a:t>
            </a:r>
            <a:r>
              <a:rPr lang="hr-HR" sz="2000" b="1" dirty="0">
                <a:solidFill>
                  <a:srgbClr val="585858"/>
                </a:solidFill>
                <a:latin typeface="Calibri (Body)"/>
              </a:rPr>
              <a:t>C ili lošijeg</a:t>
            </a:r>
            <a:r>
              <a:rPr lang="hr-HR" sz="2000" dirty="0">
                <a:solidFill>
                  <a:srgbClr val="585858"/>
                </a:solidFill>
                <a:latin typeface="Calibri (Body)"/>
              </a:rPr>
              <a:t> u primorskoj Hrvatskoj, u slučaju provedbe aktivnosti A1 ili A2,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000" dirty="0">
              <a:solidFill>
                <a:srgbClr val="585858"/>
              </a:solidFill>
              <a:latin typeface="Calibri (Body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585858"/>
                </a:solidFill>
                <a:latin typeface="Calibri (Body)"/>
              </a:rPr>
              <a:t>C ili boljeg</a:t>
            </a:r>
            <a:r>
              <a:rPr lang="hr-HR" sz="2000" dirty="0">
                <a:solidFill>
                  <a:srgbClr val="585858"/>
                </a:solidFill>
                <a:latin typeface="Calibri (Body)"/>
              </a:rPr>
              <a:t> u kontinentalnoj Hrvatskoj odnosno </a:t>
            </a:r>
            <a:r>
              <a:rPr lang="hr-HR" sz="2000" b="1" dirty="0">
                <a:solidFill>
                  <a:srgbClr val="585858"/>
                </a:solidFill>
                <a:latin typeface="Calibri (Body)"/>
              </a:rPr>
              <a:t>B ili boljeg</a:t>
            </a:r>
            <a:r>
              <a:rPr lang="hr-HR" sz="2000" dirty="0">
                <a:solidFill>
                  <a:srgbClr val="585858"/>
                </a:solidFill>
                <a:latin typeface="Calibri (Body)"/>
              </a:rPr>
              <a:t> u primorskoj Hrvatskoj, u slučaju provedbe aktivnosti A3.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  <a:tabLst>
                <a:tab pos="1047115" algn="l"/>
              </a:tabLst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sv-SE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5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D8D6B-B023-059A-B172-71142135A9AC}"/>
              </a:ext>
            </a:extLst>
          </p:cNvPr>
          <p:cNvSpPr txBox="1"/>
          <p:nvPr/>
        </p:nvSpPr>
        <p:spPr>
          <a:xfrm>
            <a:off x="2246757" y="1531210"/>
            <a:ext cx="495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0853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096D-B70A-F984-5AF8-7261A07F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2455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85858"/>
                </a:solidFill>
              </a:rPr>
              <a:t>Energetska učinkovitost i održivi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4906-7148-144B-6727-F83214D2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</a:rPr>
              <a:t>Energetska učinkovitost = manja količina energije za obavljanje istog posla</a:t>
            </a: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</a:rPr>
              <a:t>Značaj:</a:t>
            </a: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</a:endParaRPr>
          </a:p>
          <a:p>
            <a:r>
              <a:rPr lang="hr-HR" sz="2000" dirty="0">
                <a:solidFill>
                  <a:srgbClr val="585858"/>
                </a:solidFill>
              </a:rPr>
              <a:t>Financijske uštede</a:t>
            </a:r>
          </a:p>
          <a:p>
            <a:r>
              <a:rPr lang="hr-HR" sz="2000" dirty="0">
                <a:solidFill>
                  <a:srgbClr val="585858"/>
                </a:solidFill>
              </a:rPr>
              <a:t>Smanjenje emisija štetnih plinova u okoliš</a:t>
            </a:r>
          </a:p>
          <a:p>
            <a:r>
              <a:rPr lang="hr-HR" sz="2000" dirty="0">
                <a:solidFill>
                  <a:srgbClr val="585858"/>
                </a:solidFill>
              </a:rPr>
              <a:t>Povećana sigurnost opskrbe energijom</a:t>
            </a:r>
          </a:p>
          <a:p>
            <a:r>
              <a:rPr lang="hr-HR" sz="2000" dirty="0">
                <a:solidFill>
                  <a:srgbClr val="585858"/>
                </a:solidFill>
              </a:rPr>
              <a:t>Veća industrijska konkurentnost</a:t>
            </a: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</a:rPr>
              <a:t>Manja potrošnja energije stoga se postavlja kao cilj na razini EU, država članica te nižih razina vlasti!</a:t>
            </a:r>
          </a:p>
        </p:txBody>
      </p:sp>
    </p:spTree>
    <p:extLst>
      <p:ext uri="{BB962C8B-B14F-4D97-AF65-F5344CB8AC3E}">
        <p14:creationId xmlns:p14="http://schemas.microsoft.com/office/powerpoint/2010/main" val="783080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Obostrani sken važeće osobne iskaznice prijavitelja, u slučaju suvlasništva potrebno dostaviti za sve suvlasnike,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Važeći dokaz da je obiteljska kuća izgrađena prema Zakonu o gradnji ili koja je prema navedenom ili posebnom zakonu s njom izjednačena,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Zemljišno knjižni izvadak čestice kojim se dokazuje knjižno vlasništvo obiteljske kuće,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Izvješće energetskog </a:t>
            </a:r>
            <a:r>
              <a:rPr lang="hr-HR" sz="1400" dirty="0" err="1">
                <a:solidFill>
                  <a:srgbClr val="585858"/>
                </a:solidFill>
                <a:latin typeface="Calibri"/>
                <a:cs typeface="Calibri"/>
              </a:rPr>
              <a:t>certifikatora</a:t>
            </a: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 o provedenom energetskom pregledu i važeći energetski certifikat obiteljske kuće,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Detaljne ponude ili troškovnike izvođača radova/dobavljača opreme,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Fotodokumentaciju postojećeg stanja obiteljske kuće,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Glavni projekt , u slučaju provedbe mjera za koje je obveza izrada istog propisana Zakonom o gradnji („Narodne novine“ broj 153/13, 20/17, 39/19, 125/19), i Pravilnikom o jednostavnim i drugim građevinama i radovima („Narodne novine“ broj 112/17, 34/18, 36/19, 98/19 i 31/20),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Prethodno odobrenje/Potvrdu glavnog projekta, u slučaju provedbe mjera za koje je obveza ishođenja iste propisana Zakonom o zaštiti i očuvanju kulturnih dobara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Izjavu prijavitelja (Prilog 3. Poziva) pod materijalnom i kaznenom odgovornošću, potpisanu od strane prijavitelja, u slučaju suvlasništva otpisanu od strane svih suvlasnika: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a) da obiteljska kuća nije oštećena u potresu,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-HR" sz="1400" dirty="0">
                <a:solidFill>
                  <a:srgbClr val="585858"/>
                </a:solidFill>
                <a:latin typeface="Calibri"/>
                <a:cs typeface="Calibri"/>
              </a:rPr>
              <a:t>b) da su osigurana vlastita sredstva za energetsku obnovu obiteljske kuće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dokumentacija za prijavu iz zadnjeg poziva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82338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3330"/>
            <a:ext cx="83820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Obrasci i izjave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  <a:hlinkClick r:id="rId2"/>
              </a:rPr>
              <a:t>http://www.fzoeu.hr/hr/nacionalni_javni_pozivi_i_natjecaji/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Sva dokumentacija dostavlja se u digitalnom obliku. Papirnata dokumentacija skenira se i predaje u PDF formatu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Prijava s pratećom dokumentacijom učitava se na računalu u sustav za e-prijavu na javne pozive FZOEU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  <a:hlinkClick r:id="rId3"/>
              </a:rPr>
              <a:t>https://pin.fzoeu.hr/Account/Login</a:t>
            </a: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Prije prijave u sustav se potrebno registrirati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hr-HR" sz="14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dokumentacija za prijavu prema posljednjem pozivu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43682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628650" y="1531210"/>
            <a:ext cx="7886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- prijava se vrši kroz sustav</a:t>
            </a:r>
            <a:endParaRPr lang="hr-HR" sz="2000" dirty="0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E147E6-CF1D-F0CA-EE0F-56BF385022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2428" y="2260436"/>
            <a:ext cx="3819143" cy="38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39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67358" y="1154048"/>
            <a:ext cx="2544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585858"/>
                </a:solidFill>
                <a:latin typeface="Calibri"/>
                <a:cs typeface="Calibri"/>
              </a:rPr>
              <a:t>Obiteljska</a:t>
            </a:r>
            <a:r>
              <a:rPr sz="1800" b="1" i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Calibri"/>
                <a:cs typeface="Calibri"/>
              </a:rPr>
              <a:t>kuća</a:t>
            </a:r>
            <a:r>
              <a:rPr sz="1800" b="1" i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sz="1800" b="1" i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585858"/>
                </a:solidFill>
                <a:latin typeface="Calibri"/>
                <a:cs typeface="Calibri"/>
              </a:rPr>
              <a:t>Viškovu</a:t>
            </a:r>
            <a:endParaRPr sz="18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629" y="5342635"/>
            <a:ext cx="3111500" cy="71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Mjere:</a:t>
            </a:r>
            <a:endParaRPr sz="1800">
              <a:solidFill>
                <a:srgbClr val="58585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73900"/>
              </a:lnSpc>
              <a:spcBef>
                <a:spcPts val="320"/>
              </a:spcBef>
            </a:pP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Toplinska</a:t>
            </a:r>
            <a:r>
              <a:rPr sz="18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izolacija</a:t>
            </a:r>
            <a:r>
              <a:rPr sz="18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vanjskih</a:t>
            </a:r>
            <a:r>
              <a:rPr sz="18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zidova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Zamjena</a:t>
            </a:r>
            <a:r>
              <a:rPr sz="18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vanjske</a:t>
            </a:r>
            <a:r>
              <a:rPr sz="18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stolarije</a:t>
            </a:r>
            <a:endParaRPr sz="1800">
              <a:solidFill>
                <a:srgbClr val="585858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855" y="1719072"/>
            <a:ext cx="3287268" cy="30601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1719072"/>
            <a:ext cx="3549396" cy="3060191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4B5983DA-CC70-97E8-0175-C618CD3A5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44061" y="5564835"/>
            <a:ext cx="1625600" cy="9017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ctr">
              <a:lnSpc>
                <a:spcPct val="73900"/>
              </a:lnSpc>
              <a:spcBef>
                <a:spcPts val="660"/>
              </a:spcBef>
            </a:pP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Energetski razred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prije</a:t>
            </a:r>
            <a:r>
              <a:rPr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obnove:</a:t>
            </a:r>
            <a:endParaRPr>
              <a:solidFill>
                <a:srgbClr val="585858"/>
              </a:solidFill>
              <a:latin typeface="Calibri"/>
              <a:cs typeface="Calibri"/>
            </a:endParaRPr>
          </a:p>
          <a:p>
            <a:pPr marL="1905" algn="ctr">
              <a:lnSpc>
                <a:spcPts val="3565"/>
              </a:lnSpc>
            </a:pPr>
            <a:r>
              <a:rPr b="1" spc="-5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endParaRPr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2371" y="5568797"/>
            <a:ext cx="1625600" cy="9017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065" marR="5080" algn="ctr">
              <a:lnSpc>
                <a:spcPct val="73900"/>
              </a:lnSpc>
              <a:spcBef>
                <a:spcPts val="660"/>
              </a:spcBef>
            </a:pP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Energetski razred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nakon</a:t>
            </a:r>
            <a:r>
              <a:rPr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obnove: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1270" algn="ctr">
              <a:lnSpc>
                <a:spcPts val="3645"/>
              </a:lnSpc>
            </a:pPr>
            <a:r>
              <a:rPr b="1" spc="-5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1958" y="1047368"/>
            <a:ext cx="7369809" cy="26777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b="1" i="1" dirty="0">
                <a:solidFill>
                  <a:srgbClr val="585858"/>
                </a:solidFill>
                <a:latin typeface="Calibri"/>
                <a:cs typeface="Calibri"/>
              </a:rPr>
              <a:t>Obiteljska</a:t>
            </a:r>
            <a:r>
              <a:rPr b="1" i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latin typeface="Calibri"/>
                <a:cs typeface="Calibri"/>
              </a:rPr>
              <a:t>kuća</a:t>
            </a:r>
            <a:r>
              <a:rPr b="1" i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latin typeface="Calibri"/>
                <a:cs typeface="Calibri"/>
              </a:rPr>
              <a:t>na</a:t>
            </a:r>
            <a:r>
              <a:rPr b="1" i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585858"/>
                </a:solidFill>
                <a:latin typeface="Calibri"/>
                <a:cs typeface="Calibri"/>
              </a:rPr>
              <a:t>Viškovu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3907154">
              <a:lnSpc>
                <a:spcPts val="1880"/>
              </a:lnSpc>
              <a:spcBef>
                <a:spcPts val="840"/>
              </a:spcBef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Godišnja</a:t>
            </a:r>
            <a:r>
              <a:rPr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potrebna</a:t>
            </a:r>
            <a:r>
              <a:rPr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toplinska</a:t>
            </a:r>
            <a:r>
              <a:rPr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energija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3907154">
              <a:lnSpc>
                <a:spcPts val="1880"/>
              </a:lnSpc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grijanje</a:t>
            </a:r>
            <a:r>
              <a:rPr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b="1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b="1" baseline="-20833" dirty="0">
                <a:solidFill>
                  <a:srgbClr val="585858"/>
                </a:solidFill>
                <a:latin typeface="Calibri"/>
                <a:cs typeface="Calibri"/>
              </a:rPr>
              <a:t>H,nd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prije</a:t>
            </a:r>
            <a:r>
              <a:rPr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obnove: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3907154">
              <a:lnSpc>
                <a:spcPct val="100000"/>
              </a:lnSpc>
              <a:spcBef>
                <a:spcPts val="844"/>
              </a:spcBef>
            </a:pPr>
            <a:r>
              <a:rPr b="1" dirty="0">
                <a:solidFill>
                  <a:srgbClr val="585858"/>
                </a:solidFill>
                <a:latin typeface="Calibri"/>
                <a:cs typeface="Calibri"/>
              </a:rPr>
              <a:t>34.026,56</a:t>
            </a:r>
            <a:r>
              <a:rPr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585858"/>
                </a:solidFill>
                <a:latin typeface="Calibri"/>
                <a:cs typeface="Calibri"/>
              </a:rPr>
              <a:t>kWh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3907154" marR="55880">
              <a:lnSpc>
                <a:spcPct val="73900"/>
              </a:lnSpc>
            </a:pP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Godišnja</a:t>
            </a:r>
            <a:r>
              <a:rPr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potrebna</a:t>
            </a:r>
            <a:r>
              <a:rPr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toplinska</a:t>
            </a:r>
            <a:r>
              <a:rPr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energija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za</a:t>
            </a:r>
            <a:r>
              <a:rPr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grijanje</a:t>
            </a:r>
            <a:r>
              <a:rPr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b="1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b="1" baseline="-20833" dirty="0">
                <a:solidFill>
                  <a:srgbClr val="585858"/>
                </a:solidFill>
                <a:latin typeface="Calibri"/>
                <a:cs typeface="Calibri"/>
              </a:rPr>
              <a:t>H,nd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r>
              <a:rPr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latin typeface="Calibri"/>
                <a:cs typeface="Calibri"/>
              </a:rPr>
              <a:t>nakon</a:t>
            </a:r>
            <a:r>
              <a:rPr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latin typeface="Calibri"/>
                <a:cs typeface="Calibri"/>
              </a:rPr>
              <a:t>obnove: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3907154">
              <a:lnSpc>
                <a:spcPct val="100000"/>
              </a:lnSpc>
              <a:spcBef>
                <a:spcPts val="845"/>
              </a:spcBef>
            </a:pPr>
            <a:r>
              <a:rPr b="1" dirty="0">
                <a:solidFill>
                  <a:srgbClr val="585858"/>
                </a:solidFill>
                <a:latin typeface="Calibri"/>
                <a:cs typeface="Calibri"/>
              </a:rPr>
              <a:t>16.786,46</a:t>
            </a:r>
            <a:r>
              <a:rPr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585858"/>
                </a:solidFill>
                <a:latin typeface="Calibri"/>
                <a:cs typeface="Calibri"/>
              </a:rPr>
              <a:t>kWh</a:t>
            </a:r>
            <a:r>
              <a:rPr b="1" spc="4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585858"/>
                </a:solidFill>
                <a:latin typeface="Calibri"/>
                <a:cs typeface="Calibri"/>
              </a:rPr>
              <a:t>(51%)</a:t>
            </a:r>
            <a:endParaRPr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663" y="1898904"/>
            <a:ext cx="3549396" cy="3060192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09BCB11D-C30C-A797-1CDB-91EBCE14A462}"/>
              </a:ext>
            </a:extLst>
          </p:cNvPr>
          <p:cNvSpPr txBox="1">
            <a:spLocks/>
          </p:cNvSpPr>
          <p:nvPr/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hr-HR" sz="1800">
                <a:solidFill>
                  <a:srgbClr val="585858"/>
                </a:solidFill>
                <a:latin typeface="+mn-lt"/>
              </a:rPr>
              <a:t>Primjeri</a:t>
            </a:r>
            <a:r>
              <a:rPr lang="hr-HR" sz="1800" spc="-100">
                <a:solidFill>
                  <a:srgbClr val="585858"/>
                </a:solidFill>
                <a:latin typeface="+mn-lt"/>
              </a:rPr>
              <a:t> </a:t>
            </a:r>
            <a:r>
              <a:rPr lang="hr-HR" sz="1800">
                <a:solidFill>
                  <a:srgbClr val="585858"/>
                </a:solidFill>
                <a:latin typeface="+mn-lt"/>
              </a:rPr>
              <a:t>realiziranih</a:t>
            </a:r>
            <a:r>
              <a:rPr lang="hr-HR" sz="1800" spc="-90">
                <a:solidFill>
                  <a:srgbClr val="585858"/>
                </a:solidFill>
                <a:latin typeface="+mn-lt"/>
              </a:rPr>
              <a:t> </a:t>
            </a:r>
            <a:r>
              <a:rPr lang="hr-HR" sz="1800" spc="-10">
                <a:solidFill>
                  <a:srgbClr val="585858"/>
                </a:solidFill>
                <a:latin typeface="+mn-lt"/>
              </a:rPr>
              <a:t>projekata</a:t>
            </a:r>
            <a:endParaRPr lang="hr-HR" sz="1800" spc="-10" dirty="0">
              <a:solidFill>
                <a:srgbClr val="58585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9125" y="1063244"/>
            <a:ext cx="33102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585858"/>
                </a:solidFill>
                <a:cs typeface="Calibri"/>
              </a:rPr>
              <a:t>Obiteljska</a:t>
            </a:r>
            <a:r>
              <a:rPr b="1" i="1" spc="-6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kuća</a:t>
            </a:r>
            <a:r>
              <a:rPr b="1" i="1" spc="-6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na</a:t>
            </a:r>
            <a:r>
              <a:rPr b="1" i="1" spc="-6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Zametu</a:t>
            </a:r>
            <a:r>
              <a:rPr b="1" i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spc="-10" dirty="0">
                <a:solidFill>
                  <a:srgbClr val="585858"/>
                </a:solidFill>
                <a:cs typeface="Calibri"/>
              </a:rPr>
              <a:t>(Rijeka)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9379" y="5335270"/>
            <a:ext cx="3121025" cy="9196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pc="-10" dirty="0">
                <a:solidFill>
                  <a:srgbClr val="585858"/>
                </a:solidFill>
                <a:cs typeface="Calibri"/>
              </a:rPr>
              <a:t>Mjere: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12700" marR="5080">
              <a:lnSpc>
                <a:spcPct val="74200"/>
              </a:lnSpc>
              <a:spcBef>
                <a:spcPts val="315"/>
              </a:spcBef>
            </a:pPr>
            <a:r>
              <a:rPr spc="-25" dirty="0">
                <a:solidFill>
                  <a:srgbClr val="585858"/>
                </a:solidFill>
                <a:cs typeface="Calibri"/>
              </a:rPr>
              <a:t>Toplinska</a:t>
            </a:r>
            <a:r>
              <a:rPr spc="-6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izolacija</a:t>
            </a:r>
            <a:r>
              <a:rPr spc="-55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vanjskih</a:t>
            </a:r>
            <a:r>
              <a:rPr spc="-7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zidova </a:t>
            </a:r>
            <a:r>
              <a:rPr dirty="0">
                <a:solidFill>
                  <a:srgbClr val="585858"/>
                </a:solidFill>
                <a:cs typeface="Calibri"/>
              </a:rPr>
              <a:t>Zamjena</a:t>
            </a:r>
            <a:r>
              <a:rPr spc="-4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vanjske</a:t>
            </a:r>
            <a:r>
              <a:rPr spc="-60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stolarije Izgradnja </a:t>
            </a:r>
            <a:r>
              <a:rPr spc="-20" dirty="0">
                <a:solidFill>
                  <a:srgbClr val="585858"/>
                </a:solidFill>
                <a:cs typeface="Calibri"/>
              </a:rPr>
              <a:t>fotonaponske</a:t>
            </a:r>
            <a:r>
              <a:rPr spc="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elektrane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752" y="1699260"/>
            <a:ext cx="3285744" cy="33665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1699260"/>
            <a:ext cx="3464051" cy="33665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1394" y="1535048"/>
            <a:ext cx="3475354" cy="879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880"/>
              </a:lnSpc>
              <a:spcBef>
                <a:spcPts val="100"/>
              </a:spcBef>
            </a:pPr>
            <a:r>
              <a:rPr dirty="0">
                <a:solidFill>
                  <a:srgbClr val="585858"/>
                </a:solidFill>
                <a:cs typeface="Calibri"/>
              </a:rPr>
              <a:t>Godišnja</a:t>
            </a:r>
            <a:r>
              <a:rPr spc="-4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potrebna</a:t>
            </a:r>
            <a:r>
              <a:rPr spc="-6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toplinska</a:t>
            </a:r>
            <a:r>
              <a:rPr spc="-8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energija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38100">
              <a:lnSpc>
                <a:spcPts val="1880"/>
              </a:lnSpc>
            </a:pPr>
            <a:r>
              <a:rPr dirty="0">
                <a:solidFill>
                  <a:srgbClr val="585858"/>
                </a:solidFill>
                <a:cs typeface="Calibri"/>
              </a:rPr>
              <a:t>za</a:t>
            </a:r>
            <a:r>
              <a:rPr spc="-8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grijanje</a:t>
            </a:r>
            <a:r>
              <a:rPr spc="-8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(</a:t>
            </a:r>
            <a:r>
              <a:rPr b="1" dirty="0">
                <a:solidFill>
                  <a:srgbClr val="585858"/>
                </a:solidFill>
                <a:cs typeface="Calibri"/>
              </a:rPr>
              <a:t>Q</a:t>
            </a:r>
            <a:r>
              <a:rPr b="1" baseline="-20833" dirty="0">
                <a:solidFill>
                  <a:srgbClr val="585858"/>
                </a:solidFill>
                <a:cs typeface="Calibri"/>
              </a:rPr>
              <a:t>H,nd</a:t>
            </a:r>
            <a:r>
              <a:rPr dirty="0">
                <a:solidFill>
                  <a:srgbClr val="585858"/>
                </a:solidFill>
                <a:cs typeface="Calibri"/>
              </a:rPr>
              <a:t>)</a:t>
            </a:r>
            <a:r>
              <a:rPr spc="-1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prije</a:t>
            </a:r>
            <a:r>
              <a:rPr spc="-3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obnove: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44"/>
              </a:spcBef>
            </a:pPr>
            <a:r>
              <a:rPr b="1" dirty="0">
                <a:solidFill>
                  <a:srgbClr val="585858"/>
                </a:solidFill>
                <a:cs typeface="Calibri"/>
              </a:rPr>
              <a:t>25.273,56</a:t>
            </a:r>
            <a:r>
              <a:rPr b="1" spc="-35" dirty="0">
                <a:solidFill>
                  <a:srgbClr val="585858"/>
                </a:solidFill>
                <a:cs typeface="Calibri"/>
              </a:rPr>
              <a:t> </a:t>
            </a:r>
            <a:r>
              <a:rPr b="1" spc="-25" dirty="0">
                <a:solidFill>
                  <a:srgbClr val="585858"/>
                </a:solidFill>
                <a:cs typeface="Calibri"/>
              </a:rPr>
              <a:t>kWh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1394" y="2810636"/>
            <a:ext cx="3475354" cy="87421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" marR="30480">
              <a:lnSpc>
                <a:spcPct val="73900"/>
              </a:lnSpc>
              <a:spcBef>
                <a:spcPts val="660"/>
              </a:spcBef>
            </a:pPr>
            <a:r>
              <a:rPr dirty="0">
                <a:solidFill>
                  <a:srgbClr val="585858"/>
                </a:solidFill>
                <a:cs typeface="Calibri"/>
              </a:rPr>
              <a:t>Godišnja</a:t>
            </a:r>
            <a:r>
              <a:rPr spc="-4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potrebna</a:t>
            </a:r>
            <a:r>
              <a:rPr spc="-6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toplinska</a:t>
            </a:r>
            <a:r>
              <a:rPr spc="-8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energija </a:t>
            </a:r>
            <a:r>
              <a:rPr dirty="0">
                <a:solidFill>
                  <a:srgbClr val="585858"/>
                </a:solidFill>
                <a:cs typeface="Calibri"/>
              </a:rPr>
              <a:t>za</a:t>
            </a:r>
            <a:r>
              <a:rPr spc="-8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grijanje</a:t>
            </a:r>
            <a:r>
              <a:rPr spc="-8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(</a:t>
            </a:r>
            <a:r>
              <a:rPr b="1" dirty="0">
                <a:solidFill>
                  <a:srgbClr val="585858"/>
                </a:solidFill>
                <a:cs typeface="Calibri"/>
              </a:rPr>
              <a:t>Q</a:t>
            </a:r>
            <a:r>
              <a:rPr b="1" baseline="-20833" dirty="0">
                <a:solidFill>
                  <a:srgbClr val="585858"/>
                </a:solidFill>
                <a:cs typeface="Calibri"/>
              </a:rPr>
              <a:t>H,nd</a:t>
            </a:r>
            <a:r>
              <a:rPr dirty="0">
                <a:solidFill>
                  <a:srgbClr val="585858"/>
                </a:solidFill>
                <a:cs typeface="Calibri"/>
              </a:rPr>
              <a:t>)</a:t>
            </a:r>
            <a:r>
              <a:rPr spc="-2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nakon</a:t>
            </a:r>
            <a:r>
              <a:rPr spc="-4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obnove: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44"/>
              </a:spcBef>
            </a:pPr>
            <a:r>
              <a:rPr b="1" dirty="0">
                <a:solidFill>
                  <a:srgbClr val="585858"/>
                </a:solidFill>
                <a:cs typeface="Calibri"/>
              </a:rPr>
              <a:t>13.043,44</a:t>
            </a:r>
            <a:r>
              <a:rPr b="1" spc="-35" dirty="0">
                <a:solidFill>
                  <a:srgbClr val="585858"/>
                </a:solidFill>
                <a:cs typeface="Calibri"/>
              </a:rPr>
              <a:t> </a:t>
            </a:r>
            <a:r>
              <a:rPr b="1" dirty="0">
                <a:solidFill>
                  <a:srgbClr val="585858"/>
                </a:solidFill>
                <a:cs typeface="Calibri"/>
              </a:rPr>
              <a:t>kWh</a:t>
            </a:r>
            <a:r>
              <a:rPr b="1" spc="450" dirty="0">
                <a:solidFill>
                  <a:srgbClr val="585858"/>
                </a:solidFill>
                <a:cs typeface="Calibri"/>
              </a:rPr>
              <a:t> </a:t>
            </a:r>
            <a:r>
              <a:rPr b="1" spc="-10" dirty="0">
                <a:solidFill>
                  <a:srgbClr val="585858"/>
                </a:solidFill>
                <a:cs typeface="Calibri"/>
              </a:rPr>
              <a:t>(48%)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4061" y="5564835"/>
            <a:ext cx="1625600" cy="9017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ctr">
              <a:lnSpc>
                <a:spcPct val="73900"/>
              </a:lnSpc>
              <a:spcBef>
                <a:spcPts val="660"/>
              </a:spcBef>
            </a:pPr>
            <a:r>
              <a:rPr spc="-10" dirty="0">
                <a:solidFill>
                  <a:srgbClr val="585858"/>
                </a:solidFill>
                <a:cs typeface="Calibri"/>
              </a:rPr>
              <a:t>Energetski razred </a:t>
            </a:r>
            <a:r>
              <a:rPr dirty="0">
                <a:solidFill>
                  <a:srgbClr val="585858"/>
                </a:solidFill>
                <a:cs typeface="Calibri"/>
              </a:rPr>
              <a:t>prije</a:t>
            </a:r>
            <a:r>
              <a:rPr spc="-30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obnove:</a:t>
            </a:r>
            <a:endParaRPr>
              <a:solidFill>
                <a:srgbClr val="585858"/>
              </a:solidFill>
              <a:cs typeface="Calibri"/>
            </a:endParaRPr>
          </a:p>
          <a:p>
            <a:pPr marL="635" algn="ctr">
              <a:lnSpc>
                <a:spcPts val="3645"/>
              </a:lnSpc>
            </a:pPr>
            <a:r>
              <a:rPr b="1" spc="-50" dirty="0">
                <a:solidFill>
                  <a:srgbClr val="585858"/>
                </a:solidFill>
                <a:cs typeface="Calibri"/>
              </a:rPr>
              <a:t>C</a:t>
            </a:r>
            <a:endParaRPr>
              <a:solidFill>
                <a:srgbClr val="585858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2371" y="5568797"/>
            <a:ext cx="1625600" cy="9017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065" marR="5080" algn="ctr">
              <a:lnSpc>
                <a:spcPct val="73900"/>
              </a:lnSpc>
              <a:spcBef>
                <a:spcPts val="660"/>
              </a:spcBef>
            </a:pPr>
            <a:r>
              <a:rPr spc="-10" dirty="0">
                <a:solidFill>
                  <a:srgbClr val="585858"/>
                </a:solidFill>
                <a:cs typeface="Calibri"/>
              </a:rPr>
              <a:t>Energetski razred </a:t>
            </a:r>
            <a:r>
              <a:rPr dirty="0">
                <a:solidFill>
                  <a:srgbClr val="585858"/>
                </a:solidFill>
                <a:cs typeface="Calibri"/>
              </a:rPr>
              <a:t>nakon</a:t>
            </a:r>
            <a:r>
              <a:rPr spc="-90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obnove:</a:t>
            </a:r>
            <a:endParaRPr>
              <a:solidFill>
                <a:srgbClr val="585858"/>
              </a:solidFill>
              <a:cs typeface="Calibri"/>
            </a:endParaRPr>
          </a:p>
          <a:p>
            <a:pPr marL="1270" algn="ctr">
              <a:lnSpc>
                <a:spcPts val="3645"/>
              </a:lnSpc>
            </a:pPr>
            <a:r>
              <a:rPr b="1" spc="-50" dirty="0">
                <a:solidFill>
                  <a:srgbClr val="585858"/>
                </a:solidFill>
                <a:cs typeface="Calibri"/>
              </a:rPr>
              <a:t>B</a:t>
            </a:r>
            <a:endParaRPr>
              <a:solidFill>
                <a:srgbClr val="585858"/>
              </a:solidFill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9125" y="1063244"/>
            <a:ext cx="33102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585858"/>
                </a:solidFill>
                <a:cs typeface="Calibri"/>
              </a:rPr>
              <a:t>Obiteljska</a:t>
            </a:r>
            <a:r>
              <a:rPr b="1" i="1" spc="-6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kuća</a:t>
            </a:r>
            <a:r>
              <a:rPr b="1" i="1" spc="-6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na</a:t>
            </a:r>
            <a:r>
              <a:rPr b="1" i="1" spc="-6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Zametu</a:t>
            </a:r>
            <a:r>
              <a:rPr b="1" i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spc="-10" dirty="0">
                <a:solidFill>
                  <a:srgbClr val="585858"/>
                </a:solidFill>
                <a:cs typeface="Calibri"/>
              </a:rPr>
              <a:t>(Rijeka)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1728216"/>
            <a:ext cx="3500628" cy="340156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36389" y="1783460"/>
            <a:ext cx="329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585858"/>
                </a:solidFill>
                <a:cs typeface="Calibri"/>
              </a:rPr>
              <a:t>Obiteljska</a:t>
            </a:r>
            <a:r>
              <a:rPr b="1" i="1" spc="-60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kuća</a:t>
            </a:r>
            <a:r>
              <a:rPr b="1" i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na</a:t>
            </a:r>
            <a:r>
              <a:rPr b="1" i="1" spc="-6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Pehlinu</a:t>
            </a:r>
            <a:r>
              <a:rPr b="1" i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spc="-10" dirty="0">
                <a:solidFill>
                  <a:srgbClr val="585858"/>
                </a:solidFill>
                <a:cs typeface="Calibri"/>
              </a:rPr>
              <a:t>(Rijeka)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629" y="5342635"/>
            <a:ext cx="312102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pc="-10" dirty="0">
                <a:solidFill>
                  <a:srgbClr val="585858"/>
                </a:solidFill>
                <a:cs typeface="Calibri"/>
              </a:rPr>
              <a:t>Mjere: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12700" marR="5080">
              <a:lnSpc>
                <a:spcPct val="74200"/>
              </a:lnSpc>
              <a:spcBef>
                <a:spcPts val="315"/>
              </a:spcBef>
            </a:pPr>
            <a:r>
              <a:rPr spc="-25" dirty="0">
                <a:solidFill>
                  <a:srgbClr val="585858"/>
                </a:solidFill>
                <a:cs typeface="Calibri"/>
              </a:rPr>
              <a:t>Toplinska</a:t>
            </a:r>
            <a:r>
              <a:rPr spc="-6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izolacija</a:t>
            </a:r>
            <a:r>
              <a:rPr spc="-55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vanjskih</a:t>
            </a:r>
            <a:r>
              <a:rPr spc="-7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zidova </a:t>
            </a:r>
            <a:r>
              <a:rPr dirty="0">
                <a:solidFill>
                  <a:srgbClr val="585858"/>
                </a:solidFill>
                <a:cs typeface="Calibri"/>
              </a:rPr>
              <a:t>Zamjena</a:t>
            </a:r>
            <a:r>
              <a:rPr spc="-50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vanjske</a:t>
            </a:r>
            <a:r>
              <a:rPr spc="-6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stolarije Izgradnja </a:t>
            </a:r>
            <a:r>
              <a:rPr spc="-20" dirty="0">
                <a:solidFill>
                  <a:srgbClr val="585858"/>
                </a:solidFill>
                <a:cs typeface="Calibri"/>
              </a:rPr>
              <a:t>fotonaponske</a:t>
            </a:r>
            <a:r>
              <a:rPr spc="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elektrane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9763" y="1502663"/>
            <a:ext cx="6954520" cy="3662679"/>
            <a:chOff x="1159763" y="1502663"/>
            <a:chExt cx="6954520" cy="366267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763" y="1502663"/>
              <a:ext cx="3124200" cy="2342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8" y="2525267"/>
              <a:ext cx="4117848" cy="2639567"/>
            </a:xfrm>
            <a:prstGeom prst="rect">
              <a:avLst/>
            </a:prstGeom>
          </p:spPr>
        </p:pic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6D4413E8-3BBC-8AB4-4EAC-B6D535681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3569" y="4971415"/>
            <a:ext cx="3475354" cy="5029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" marR="30480">
              <a:lnSpc>
                <a:spcPct val="73900"/>
              </a:lnSpc>
              <a:spcBef>
                <a:spcPts val="660"/>
              </a:spcBef>
            </a:pPr>
            <a:r>
              <a:rPr dirty="0">
                <a:solidFill>
                  <a:srgbClr val="585858"/>
                </a:solidFill>
                <a:cs typeface="Calibri"/>
              </a:rPr>
              <a:t>Godišnja</a:t>
            </a:r>
            <a:r>
              <a:rPr spc="-4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potrebna</a:t>
            </a:r>
            <a:r>
              <a:rPr spc="-6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toplinska</a:t>
            </a:r>
            <a:r>
              <a:rPr spc="-8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energija </a:t>
            </a:r>
            <a:r>
              <a:rPr dirty="0">
                <a:solidFill>
                  <a:srgbClr val="585858"/>
                </a:solidFill>
                <a:cs typeface="Calibri"/>
              </a:rPr>
              <a:t>za</a:t>
            </a:r>
            <a:r>
              <a:rPr spc="-7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grijanje</a:t>
            </a:r>
            <a:r>
              <a:rPr spc="-7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(</a:t>
            </a:r>
            <a:r>
              <a:rPr b="1" dirty="0">
                <a:solidFill>
                  <a:srgbClr val="585858"/>
                </a:solidFill>
                <a:cs typeface="Calibri"/>
              </a:rPr>
              <a:t>Q</a:t>
            </a:r>
            <a:r>
              <a:rPr b="1" baseline="-20833" dirty="0">
                <a:solidFill>
                  <a:srgbClr val="585858"/>
                </a:solidFill>
                <a:cs typeface="Calibri"/>
              </a:rPr>
              <a:t>H,nd</a:t>
            </a:r>
            <a:r>
              <a:rPr dirty="0">
                <a:solidFill>
                  <a:srgbClr val="585858"/>
                </a:solidFill>
                <a:cs typeface="Calibri"/>
              </a:rPr>
              <a:t>) prije</a:t>
            </a:r>
            <a:r>
              <a:rPr spc="-2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obnove: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969" y="5555081"/>
            <a:ext cx="16059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585858"/>
                </a:solidFill>
                <a:cs typeface="Calibri"/>
              </a:rPr>
              <a:t>30.807,28</a:t>
            </a:r>
            <a:r>
              <a:rPr b="1" spc="-35" dirty="0">
                <a:solidFill>
                  <a:srgbClr val="585858"/>
                </a:solidFill>
                <a:cs typeface="Calibri"/>
              </a:rPr>
              <a:t> </a:t>
            </a:r>
            <a:r>
              <a:rPr b="1" spc="-25" dirty="0">
                <a:solidFill>
                  <a:srgbClr val="585858"/>
                </a:solidFill>
                <a:cs typeface="Calibri"/>
              </a:rPr>
              <a:t>kWh</a:t>
            </a:r>
            <a:endParaRPr>
              <a:solidFill>
                <a:srgbClr val="585858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5204" y="5603849"/>
            <a:ext cx="3475354" cy="879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880"/>
              </a:lnSpc>
              <a:spcBef>
                <a:spcPts val="100"/>
              </a:spcBef>
            </a:pPr>
            <a:r>
              <a:rPr dirty="0">
                <a:solidFill>
                  <a:srgbClr val="585858"/>
                </a:solidFill>
                <a:cs typeface="Calibri"/>
              </a:rPr>
              <a:t>Godišnja</a:t>
            </a:r>
            <a:r>
              <a:rPr spc="-4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potrebna</a:t>
            </a:r>
            <a:r>
              <a:rPr spc="-6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toplinska</a:t>
            </a:r>
            <a:r>
              <a:rPr spc="-85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energija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38100">
              <a:lnSpc>
                <a:spcPts val="1880"/>
              </a:lnSpc>
            </a:pPr>
            <a:r>
              <a:rPr dirty="0">
                <a:solidFill>
                  <a:srgbClr val="585858"/>
                </a:solidFill>
                <a:cs typeface="Calibri"/>
              </a:rPr>
              <a:t>za</a:t>
            </a:r>
            <a:r>
              <a:rPr spc="-100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grijanje</a:t>
            </a:r>
            <a:r>
              <a:rPr spc="-95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(</a:t>
            </a:r>
            <a:r>
              <a:rPr b="1" dirty="0">
                <a:solidFill>
                  <a:srgbClr val="585858"/>
                </a:solidFill>
                <a:cs typeface="Calibri"/>
              </a:rPr>
              <a:t>Q</a:t>
            </a:r>
            <a:r>
              <a:rPr b="1" baseline="-20833" dirty="0">
                <a:solidFill>
                  <a:srgbClr val="585858"/>
                </a:solidFill>
                <a:cs typeface="Calibri"/>
              </a:rPr>
              <a:t>H,nd</a:t>
            </a:r>
            <a:r>
              <a:rPr dirty="0">
                <a:solidFill>
                  <a:srgbClr val="585858"/>
                </a:solidFill>
                <a:cs typeface="Calibri"/>
              </a:rPr>
              <a:t>)</a:t>
            </a:r>
            <a:r>
              <a:rPr spc="-35" dirty="0">
                <a:solidFill>
                  <a:srgbClr val="585858"/>
                </a:solidFill>
                <a:cs typeface="Calibri"/>
              </a:rPr>
              <a:t> </a:t>
            </a:r>
            <a:r>
              <a:rPr dirty="0">
                <a:solidFill>
                  <a:srgbClr val="585858"/>
                </a:solidFill>
                <a:cs typeface="Calibri"/>
              </a:rPr>
              <a:t>nakon</a:t>
            </a:r>
            <a:r>
              <a:rPr spc="-60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obnove: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44"/>
              </a:spcBef>
            </a:pPr>
            <a:r>
              <a:rPr b="1" dirty="0">
                <a:solidFill>
                  <a:srgbClr val="585858"/>
                </a:solidFill>
                <a:cs typeface="Calibri"/>
              </a:rPr>
              <a:t>19.713,70</a:t>
            </a:r>
            <a:r>
              <a:rPr b="1" spc="-35" dirty="0">
                <a:solidFill>
                  <a:srgbClr val="585858"/>
                </a:solidFill>
                <a:cs typeface="Calibri"/>
              </a:rPr>
              <a:t> </a:t>
            </a:r>
            <a:r>
              <a:rPr b="1" dirty="0">
                <a:solidFill>
                  <a:srgbClr val="585858"/>
                </a:solidFill>
                <a:cs typeface="Calibri"/>
              </a:rPr>
              <a:t>kWh</a:t>
            </a:r>
            <a:r>
              <a:rPr b="1" spc="450" dirty="0">
                <a:solidFill>
                  <a:srgbClr val="585858"/>
                </a:solidFill>
                <a:cs typeface="Calibri"/>
              </a:rPr>
              <a:t> </a:t>
            </a:r>
            <a:r>
              <a:rPr b="1" spc="-20" dirty="0">
                <a:solidFill>
                  <a:srgbClr val="585858"/>
                </a:solidFill>
                <a:cs typeface="Calibri"/>
              </a:rPr>
              <a:t>(36%)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6993" y="1658239"/>
            <a:ext cx="1645285" cy="229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ctr">
              <a:lnSpc>
                <a:spcPts val="1880"/>
              </a:lnSpc>
              <a:spcBef>
                <a:spcPts val="100"/>
              </a:spcBef>
            </a:pPr>
            <a:r>
              <a:rPr spc="-10" dirty="0">
                <a:solidFill>
                  <a:srgbClr val="585858"/>
                </a:solidFill>
                <a:cs typeface="Calibri"/>
              </a:rPr>
              <a:t>Energetski razred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R="9525" algn="ctr">
              <a:lnSpc>
                <a:spcPts val="1300"/>
              </a:lnSpc>
            </a:pPr>
            <a:r>
              <a:rPr dirty="0">
                <a:solidFill>
                  <a:srgbClr val="585858"/>
                </a:solidFill>
                <a:cs typeface="Calibri"/>
              </a:rPr>
              <a:t>prije</a:t>
            </a:r>
            <a:r>
              <a:rPr spc="-10" dirty="0">
                <a:solidFill>
                  <a:srgbClr val="585858"/>
                </a:solidFill>
                <a:cs typeface="Calibri"/>
              </a:rPr>
              <a:t> obnove: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R="11430" algn="ctr">
              <a:lnSpc>
                <a:spcPts val="4225"/>
              </a:lnSpc>
            </a:pPr>
            <a:r>
              <a:rPr b="1" spc="-50" dirty="0">
                <a:solidFill>
                  <a:srgbClr val="585858"/>
                </a:solidFill>
                <a:cs typeface="Calibri"/>
              </a:rPr>
              <a:t>D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31750" marR="5080" algn="ctr">
              <a:lnSpc>
                <a:spcPct val="73900"/>
              </a:lnSpc>
              <a:spcBef>
                <a:spcPts val="3615"/>
              </a:spcBef>
            </a:pPr>
            <a:r>
              <a:rPr spc="-10" dirty="0">
                <a:solidFill>
                  <a:srgbClr val="585858"/>
                </a:solidFill>
                <a:cs typeface="Calibri"/>
              </a:rPr>
              <a:t>Energetski razred </a:t>
            </a:r>
            <a:r>
              <a:rPr dirty="0">
                <a:solidFill>
                  <a:srgbClr val="585858"/>
                </a:solidFill>
                <a:cs typeface="Calibri"/>
              </a:rPr>
              <a:t>nakon</a:t>
            </a:r>
            <a:r>
              <a:rPr spc="-90" dirty="0">
                <a:solidFill>
                  <a:srgbClr val="585858"/>
                </a:solidFill>
                <a:cs typeface="Calibri"/>
              </a:rPr>
              <a:t> </a:t>
            </a:r>
            <a:r>
              <a:rPr spc="-10" dirty="0">
                <a:solidFill>
                  <a:srgbClr val="585858"/>
                </a:solidFill>
                <a:cs typeface="Calibri"/>
              </a:rPr>
              <a:t>obnove:</a:t>
            </a:r>
            <a:endParaRPr dirty="0">
              <a:solidFill>
                <a:srgbClr val="585858"/>
              </a:solidFill>
              <a:cs typeface="Calibri"/>
            </a:endParaRPr>
          </a:p>
          <a:p>
            <a:pPr marL="19685" algn="ctr">
              <a:lnSpc>
                <a:spcPts val="3645"/>
              </a:lnSpc>
            </a:pPr>
            <a:r>
              <a:rPr b="1" spc="-50" dirty="0">
                <a:solidFill>
                  <a:srgbClr val="585858"/>
                </a:solidFill>
                <a:cs typeface="Calibri"/>
              </a:rPr>
              <a:t>C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3213" y="996441"/>
            <a:ext cx="329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585858"/>
                </a:solidFill>
                <a:cs typeface="Calibri"/>
              </a:rPr>
              <a:t>Obiteljska</a:t>
            </a:r>
            <a:r>
              <a:rPr b="1" i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kuća</a:t>
            </a:r>
            <a:r>
              <a:rPr b="1" i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na</a:t>
            </a:r>
            <a:r>
              <a:rPr b="1" i="1" spc="-60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dirty="0">
                <a:solidFill>
                  <a:srgbClr val="585858"/>
                </a:solidFill>
                <a:cs typeface="Calibri"/>
              </a:rPr>
              <a:t>Pehlinu</a:t>
            </a:r>
            <a:r>
              <a:rPr b="1" i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b="1" i="1" spc="-10" dirty="0">
                <a:solidFill>
                  <a:srgbClr val="585858"/>
                </a:solidFill>
                <a:cs typeface="Calibri"/>
              </a:rPr>
              <a:t>(Rijeka)</a:t>
            </a:r>
            <a:endParaRPr dirty="0">
              <a:solidFill>
                <a:srgbClr val="585858"/>
              </a:solidFill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1827" y="1540763"/>
            <a:ext cx="4975860" cy="3189732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75C4C517-868C-CA16-4E28-61DBA2EEE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latin typeface="Calibri"/>
                <a:cs typeface="Calibri"/>
              </a:rPr>
              <a:t>Najava!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Do kraja 2023. Fond će na službenim stranicama objaviti uvjete za dodjelu poticaja za energetsku obnovu obiteljskih kuća, uključujući i onih oštećenih u potresu, a sa zaprimanjem zahtjeva će se krenuti u 1. kvartalu 2024. godine - planirani budžet poziva je 120 milijuna eura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Stopa sufinanciranja će biti do 60% za energetsku obnovu kuća koje nisu oštećene u potresu te do 80% za kuće oštećene u potresu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U pripremi je i program sufinanciranja energetske obnove kuća namijenjen građanima koji su u riziku od energetskog siromaštva, a kroz koji će troškovi radova biti financirani u cijelosti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2246757" y="1531210"/>
            <a:ext cx="495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4767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096D-B70A-F984-5AF8-7261A07F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2455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85858"/>
                </a:solidFill>
              </a:rPr>
              <a:t>Energetska učinkovitost i održivi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4906-7148-144B-6727-F83214D2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rgbClr val="585858"/>
                </a:solidFill>
              </a:rPr>
              <a:t>Čelnici </a:t>
            </a:r>
            <a:r>
              <a:rPr lang="hr-HR" sz="2000" b="1" dirty="0">
                <a:solidFill>
                  <a:srgbClr val="585858"/>
                </a:solidFill>
              </a:rPr>
              <a:t>EU</a:t>
            </a:r>
            <a:r>
              <a:rPr lang="hr-HR" sz="2000" dirty="0">
                <a:solidFill>
                  <a:srgbClr val="585858"/>
                </a:solidFill>
              </a:rPr>
              <a:t>-a su 2007. godine kao cilj smanjenja godišnje potrošnje energije u Uniji definirali 20% do 2020. godine, a 2018. postavljen je novi cilj smanjenja za najmanje 32,5% do 2030.</a:t>
            </a:r>
          </a:p>
          <a:p>
            <a:endParaRPr lang="hr-HR" sz="2000" dirty="0">
              <a:solidFill>
                <a:srgbClr val="585858"/>
              </a:solidFill>
            </a:endParaRPr>
          </a:p>
          <a:p>
            <a:r>
              <a:rPr lang="hr-HR" sz="2000" dirty="0">
                <a:solidFill>
                  <a:srgbClr val="585858"/>
                </a:solidFill>
              </a:rPr>
              <a:t>Strategija energetskog razvoja </a:t>
            </a:r>
            <a:r>
              <a:rPr lang="hr-HR" sz="2000" b="1" dirty="0">
                <a:solidFill>
                  <a:srgbClr val="585858"/>
                </a:solidFill>
              </a:rPr>
              <a:t>Republike Hrvatske </a:t>
            </a:r>
            <a:r>
              <a:rPr lang="hr-HR" sz="2000" dirty="0">
                <a:solidFill>
                  <a:srgbClr val="585858"/>
                </a:solidFill>
              </a:rPr>
              <a:t>do 2030. s pogledom na 2050. godinu, glavni strateški ciljevi energetskog razvoja RH: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solidFill>
                  <a:srgbClr val="585858"/>
                </a:solidFill>
              </a:rPr>
              <a:t>rastuća, fleksibilna i održiva proizvodnja energije kroz smanjenje ovisnosti o uvozu energije zaustavljanjem pada domaće proizvodnje, optimalnim korištenjem postojećih kapaciteta za proizvodnju i ulaganjima u novu proizvodnju (osiguranje adekvatnog energetskog miksa s nižim emisijama stakleničkih plinova)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solidFill>
                  <a:srgbClr val="585858"/>
                </a:solidFill>
              </a:rPr>
              <a:t>razvoj energetske infrastrukture i novih dobavnih pravaca energije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b="1" dirty="0">
                <a:solidFill>
                  <a:srgbClr val="585858"/>
                </a:solidFill>
              </a:rPr>
              <a:t>veća energetska učinkovitost</a:t>
            </a:r>
          </a:p>
          <a:p>
            <a:endParaRPr lang="hr-HR" sz="2000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84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latin typeface="Calibri"/>
                <a:cs typeface="Calibri"/>
              </a:rPr>
              <a:t>Procjenjuje se kako u Hrvatskoj ima oko 50 milijuna m</a:t>
            </a:r>
            <a:r>
              <a:rPr lang="hr-HR" sz="1800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hr-HR" sz="1800" dirty="0">
                <a:solidFill>
                  <a:srgbClr val="585858"/>
                </a:solidFill>
                <a:latin typeface="Calibri"/>
                <a:cs typeface="Calibri"/>
              </a:rPr>
              <a:t> korisne površine višestambenih zgrada, koje su većinom građene prije 1987. godine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8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latin typeface="Calibri"/>
                <a:cs typeface="Calibri"/>
              </a:rPr>
              <a:t>Otprilike troše 200-250 kWh/m</a:t>
            </a:r>
            <a:r>
              <a:rPr lang="hr-HR" sz="1800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hr-HR" sz="1800" dirty="0">
                <a:solidFill>
                  <a:srgbClr val="585858"/>
                </a:solidFill>
                <a:latin typeface="Calibri"/>
                <a:cs typeface="Calibri"/>
              </a:rPr>
              <a:t> toplinske energije za grijanje, a primjenom mjera povećanja energetske učinkovitosti, potrošnju tih zgrada je moguće smanjiti na 50 kWh/m</a:t>
            </a:r>
            <a:r>
              <a:rPr lang="hr-HR" sz="1800" baseline="2564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baseline="25641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b="1" dirty="0">
                <a:solidFill>
                  <a:srgbClr val="585858"/>
                </a:solidFill>
                <a:latin typeface="Calibri"/>
                <a:cs typeface="Calibri"/>
              </a:rPr>
              <a:t>Godine 2022</a:t>
            </a:r>
            <a:r>
              <a:rPr lang="hr-HR" sz="1800" dirty="0">
                <a:solidFill>
                  <a:srgbClr val="585858"/>
                </a:solidFill>
                <a:latin typeface="Calibri"/>
                <a:cs typeface="Calibri"/>
              </a:rPr>
              <a:t>. Ministarstvo prostornoga uređenja, graditeljstva i državne imovine objavilo je </a:t>
            </a:r>
            <a:r>
              <a:rPr lang="hr-HR" sz="1800" b="1" dirty="0">
                <a:solidFill>
                  <a:srgbClr val="585858"/>
                </a:solidFill>
                <a:latin typeface="Calibri"/>
                <a:cs typeface="Calibri"/>
              </a:rPr>
              <a:t>Poziv na dodjelu bespovratnih sredstva „Energetska obnova višestambenih zgrada“</a:t>
            </a:r>
            <a:r>
              <a:rPr lang="hr-HR" sz="1800" dirty="0">
                <a:solidFill>
                  <a:srgbClr val="585858"/>
                </a:solidFill>
                <a:latin typeface="Calibri"/>
                <a:cs typeface="Calibri"/>
              </a:rPr>
              <a:t>, vrijedan 300 milijuna kuna – </a:t>
            </a:r>
            <a:r>
              <a:rPr lang="hr-HR" sz="1800" b="1" dirty="0">
                <a:solidFill>
                  <a:srgbClr val="585858"/>
                </a:solidFill>
                <a:latin typeface="Calibri"/>
                <a:cs typeface="Calibri"/>
              </a:rPr>
              <a:t>ovdje predstavljamo odredbe upravo tog natječaja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8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latin typeface="Calibri"/>
                <a:cs typeface="Calibri"/>
              </a:rPr>
              <a:t>Fond za zaštitu okoliša i energetsku učinkovitost potencijalnim je prijaviteljima nudio mogućnost stručne podrške koja se odnosila samo na provjeru usklađenosti projektnog prijedloga s tehničkim kriterijima Poziva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43260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Višestambena zgrada!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   najmanje 66% ukupne korisne površine koristi se za stanovanje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   ima tri (3) ili više stambenih jedinica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   zgradom upravlja upravitelj zgrade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   jedinstvena je arhitektonska cjelina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    nema više od 25% nadzemne građevinske (bruto) površine negrijano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1800" i="1" dirty="0">
                <a:solidFill>
                  <a:srgbClr val="585858"/>
                </a:solidFill>
              </a:rPr>
              <a:t>„Predmet jednog projektnog prijedloga može biti višestambena zgrada ili neobnovljeni dio višestambene zgrade koji zajedno s obnovljenim dijelom čini jedinstvenu arhitektonsku cjelinu, pri čemu obnovljeni dio višestambene zgrade mora biti energetskog razreda A+, A, B, C u kontinentalnoj Hrvatskoj, odnosno A+, A, B u primorskoj Hrvatskoj.”</a:t>
            </a:r>
            <a:endParaRPr lang="hr-HR" sz="1800" i="1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79730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Razlikujemo tri tipa energetske obnove: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Integralna energetska obnova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Dubinska obnova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/>
                <a:cs typeface="Calibri"/>
              </a:rPr>
              <a:t>Sveobuhvatna obnova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95103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Integralna energetska obnova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Obuhvaća </a:t>
            </a:r>
            <a:r>
              <a:rPr lang="bs-Latn-BA" sz="2000" b="1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kombinaciju više mjera energetske obnove</a:t>
            </a:r>
            <a:endParaRPr lang="bs-Latn-BA" sz="2000" b="1" dirty="0">
              <a:solidFill>
                <a:srgbClr val="585858"/>
              </a:solidFill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spc="5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Obavezno uključuje jednu ili više mjera na ovojnici zgrade kojima se ostvaruje smanjenje godišnje</a:t>
            </a:r>
            <a:r>
              <a:rPr lang="bs-Latn-BA" sz="2000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po</a:t>
            </a:r>
            <a:r>
              <a:rPr lang="bs-Latn-BA" sz="2000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ebne</a:t>
            </a:r>
            <a:r>
              <a:rPr lang="bs-Latn-BA" sz="2000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oplins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k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bs-Latn-BA" sz="2000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rg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ije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z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(</a:t>
            </a:r>
            <a:r>
              <a:rPr lang="bs-Latn-BA" sz="2000" b="1" spc="-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Q</a:t>
            </a:r>
            <a:r>
              <a:rPr lang="bs-Latn-BA" sz="2000" b="1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H,</a:t>
            </a:r>
            <a:r>
              <a:rPr lang="bs-Latn-BA" sz="2000" b="1" spc="5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sz="2000" b="1" spc="-10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)</a:t>
            </a:r>
            <a:r>
              <a:rPr lang="bs-Latn-BA" sz="2000" spc="-3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spc="-1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naj</a:t>
            </a:r>
            <a:r>
              <a:rPr lang="bs-Latn-BA" sz="2000" spc="-1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m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b="1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50%</a:t>
            </a:r>
            <a:r>
              <a:rPr lang="bs-Latn-BA" sz="2000" b="1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u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odnosu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na</a:t>
            </a:r>
            <a:r>
              <a:rPr lang="bs-Latn-BA" sz="2000" spc="-5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s</a:t>
            </a:r>
            <a:r>
              <a:rPr lang="bs-Latn-BA" sz="2000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sz="2000" spc="-1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j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bs-Latn-BA" sz="2000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</a:t>
            </a:r>
            <a:r>
              <a:rPr lang="bs-Latn-BA" sz="20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</a:t>
            </a:r>
            <a:r>
              <a:rPr lang="bs-Latn-BA" sz="2000" spc="-1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j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bs-Latn-BA" sz="2000" spc="-2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obnove</a:t>
            </a: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dirty="0">
              <a:solidFill>
                <a:srgbClr val="585858"/>
              </a:solidFill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r>
              <a:rPr lang="bs-Latn-BA" sz="2000" i="1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Integralna energetska obnova iznimno može obuhvaćati samo jednu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mjeru na ovojnici ako ona</a:t>
            </a:r>
            <a:r>
              <a:rPr lang="bs-Latn-BA" sz="2000" i="1" spc="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z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ul</a:t>
            </a:r>
            <a:r>
              <a:rPr lang="bs-Latn-BA" sz="2000" i="1" spc="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i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i="1" spc="12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smanjenjem</a:t>
            </a:r>
            <a:r>
              <a:rPr lang="bs-Latn-BA" sz="2000" i="1" spc="12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g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od</a:t>
            </a:r>
            <a:r>
              <a:rPr lang="bs-Latn-BA" sz="2000" i="1" spc="-1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i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šnje</a:t>
            </a:r>
            <a:r>
              <a:rPr lang="bs-Latn-BA" sz="2000" i="1" spc="12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p</a:t>
            </a:r>
            <a:r>
              <a:rPr lang="bs-Latn-BA" sz="2000" i="1" spc="-1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bs-Latn-BA" sz="2000" i="1" spc="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ebne</a:t>
            </a:r>
            <a:r>
              <a:rPr lang="bs-Latn-BA" sz="2000" i="1" spc="1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spc="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oplins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k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bs-Latn-BA" sz="2000" i="1" spc="1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ene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gi</a:t>
            </a:r>
            <a:r>
              <a:rPr lang="bs-Latn-BA" sz="2000" i="1" spc="-1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j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bs-Latn-BA" sz="2000" i="1" spc="13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z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i="1" spc="12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gr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ij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z="2000" i="1" spc="12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spc="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(</a:t>
            </a:r>
            <a:r>
              <a:rPr lang="bs-Latn-BA" sz="2000" i="1" spc="-1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Q</a:t>
            </a:r>
            <a:r>
              <a:rPr lang="bs-Latn-BA" sz="2000" i="1" baseline="-2500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H,</a:t>
            </a:r>
            <a:r>
              <a:rPr lang="bs-Latn-BA" sz="2000" i="1" spc="5" baseline="-2500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sz="2000" i="1" spc="-10" baseline="-2500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d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)</a:t>
            </a:r>
            <a:r>
              <a:rPr lang="bs-Latn-BA" sz="2000" i="1" spc="11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od</a:t>
            </a:r>
            <a:r>
              <a:rPr lang="bs-Latn-BA" sz="2000" i="1" spc="1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spc="-1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ajm</a:t>
            </a:r>
            <a:r>
              <a:rPr lang="bs-Latn-BA" sz="2000" i="1" spc="-1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z="2000" i="1" spc="12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50%</a:t>
            </a:r>
            <a:r>
              <a:rPr lang="bs-Latn-BA" sz="2000" i="1" spc="95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u odnosu</a:t>
            </a:r>
            <a:r>
              <a:rPr lang="bs-Latn-BA" sz="2000" i="1" spc="-5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na</a:t>
            </a:r>
            <a:r>
              <a:rPr lang="bs-Latn-BA" sz="2000" i="1" spc="-5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stanje</a:t>
            </a:r>
            <a:r>
              <a:rPr lang="bs-Latn-BA" sz="2000" i="1" spc="-5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prije</a:t>
            </a:r>
            <a:r>
              <a:rPr lang="bs-Latn-BA" sz="2000" i="1" spc="-50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z="2000" i="1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obnove</a:t>
            </a:r>
          </a:p>
          <a:p>
            <a:pPr marL="0" marR="257175" indent="0">
              <a:lnSpc>
                <a:spcPct val="69400"/>
              </a:lnSpc>
              <a:spcBef>
                <a:spcPts val="1505"/>
              </a:spcBef>
              <a:buNone/>
            </a:pPr>
            <a:r>
              <a:rPr lang="bs-Latn-BA" sz="1600" spc="-1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Q</a:t>
            </a:r>
            <a:r>
              <a:rPr lang="bs-Latn-BA" sz="1600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H,</a:t>
            </a:r>
            <a:r>
              <a:rPr lang="bs-Latn-BA" sz="1600" spc="5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sz="1600" spc="-10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  </a:t>
            </a:r>
            <a:r>
              <a:rPr lang="bs-Latn-BA" sz="1600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[</a:t>
            </a:r>
            <a:r>
              <a:rPr lang="hr-HR" sz="1600" dirty="0">
                <a:solidFill>
                  <a:srgbClr val="585858"/>
                </a:solidFill>
                <a:effectLst/>
              </a:rPr>
              <a:t>kWh/a] - godišnja potrebna toplinska energija za grijanje</a:t>
            </a:r>
            <a:r>
              <a:rPr lang="hr-HR" sz="1600" dirty="0">
                <a:solidFill>
                  <a:srgbClr val="585858"/>
                </a:solidFill>
              </a:rPr>
              <a:t> </a:t>
            </a:r>
            <a:r>
              <a:rPr lang="hr-HR" sz="1600" dirty="0">
                <a:solidFill>
                  <a:srgbClr val="585858"/>
                </a:solidFill>
                <a:effectLst/>
              </a:rPr>
              <a:t>(kWh/a), je </a:t>
            </a:r>
            <a:r>
              <a:rPr lang="bs-Latn-BA" sz="1600" dirty="0">
                <a:solidFill>
                  <a:srgbClr val="585858"/>
                </a:solidFill>
              </a:rPr>
              <a:t>r</a:t>
            </a:r>
            <a:r>
              <a:rPr lang="hr-HR" sz="1600" dirty="0" err="1">
                <a:solidFill>
                  <a:srgbClr val="585858"/>
                </a:solidFill>
                <a:cs typeface="Calibri"/>
              </a:rPr>
              <a:t>ačunski</a:t>
            </a:r>
            <a:r>
              <a:rPr lang="hr-HR" sz="1600" spc="-7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određena</a:t>
            </a:r>
            <a:r>
              <a:rPr lang="hr-HR" sz="1600" spc="-7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količina</a:t>
            </a:r>
            <a:r>
              <a:rPr lang="hr-HR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topline</a:t>
            </a:r>
            <a:r>
              <a:rPr lang="hr-HR" sz="1600" spc="-6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koju</a:t>
            </a:r>
            <a:r>
              <a:rPr lang="hr-HR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sustavom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grijanja</a:t>
            </a:r>
            <a:r>
              <a:rPr lang="hr-HR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treba</a:t>
            </a:r>
            <a:r>
              <a:rPr lang="hr-HR" sz="1600" spc="-4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tijekom</a:t>
            </a:r>
            <a:r>
              <a:rPr lang="hr-HR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jedne</a:t>
            </a:r>
            <a:r>
              <a:rPr lang="hr-HR" sz="1600" spc="-5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godine</a:t>
            </a:r>
            <a:r>
              <a:rPr lang="hr-HR" sz="1600" spc="-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dovesti</a:t>
            </a:r>
            <a:r>
              <a:rPr lang="hr-HR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u</a:t>
            </a:r>
            <a:r>
              <a:rPr lang="hr-HR" sz="1600" spc="-4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zgradu</a:t>
            </a:r>
            <a:r>
              <a:rPr lang="hr-HR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25" dirty="0">
                <a:solidFill>
                  <a:srgbClr val="585858"/>
                </a:solidFill>
                <a:cs typeface="Calibri"/>
              </a:rPr>
              <a:t>za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održavanje</a:t>
            </a:r>
            <a:r>
              <a:rPr lang="hr-HR" sz="1600" spc="-5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unutarnje</a:t>
            </a:r>
            <a:r>
              <a:rPr lang="hr-HR" sz="1600" spc="-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projektne</a:t>
            </a:r>
            <a:r>
              <a:rPr lang="hr-HR" sz="1600" spc="-4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temperature</a:t>
            </a:r>
            <a:r>
              <a:rPr lang="hr-HR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u</a:t>
            </a:r>
            <a:r>
              <a:rPr lang="hr-HR" sz="1600" spc="-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zgradi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tijekom</a:t>
            </a:r>
            <a:r>
              <a:rPr lang="hr-HR" sz="1600" spc="-5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razdoblja</a:t>
            </a:r>
            <a:r>
              <a:rPr lang="hr-HR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grijanja</a:t>
            </a:r>
            <a:r>
              <a:rPr lang="hr-HR" sz="1600" spc="-5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zgrade</a:t>
            </a:r>
            <a:endParaRPr lang="hr-HR" sz="1600" dirty="0">
              <a:solidFill>
                <a:srgbClr val="585858"/>
              </a:solidFill>
              <a:cs typeface="Calibri"/>
            </a:endParaRPr>
          </a:p>
          <a:p>
            <a:pPr marL="0" marR="43180" indent="0">
              <a:lnSpc>
                <a:spcPct val="75000"/>
              </a:lnSpc>
              <a:spcBef>
                <a:spcPts val="880"/>
              </a:spcBef>
              <a:buNone/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*Tehnički</a:t>
            </a:r>
            <a:r>
              <a:rPr lang="hr-HR" sz="1600" spc="13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propis</a:t>
            </a:r>
            <a:r>
              <a:rPr lang="hr-HR" sz="1600" spc="1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o</a:t>
            </a:r>
            <a:r>
              <a:rPr lang="hr-HR" sz="1600" spc="14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racionalnoj</a:t>
            </a:r>
            <a:r>
              <a:rPr lang="hr-HR" sz="1600" spc="14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uporabi</a:t>
            </a:r>
            <a:r>
              <a:rPr lang="hr-HR" sz="1600" spc="15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energije</a:t>
            </a:r>
            <a:r>
              <a:rPr lang="hr-HR" sz="1600" spc="1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i</a:t>
            </a:r>
            <a:r>
              <a:rPr lang="hr-HR" sz="1600" spc="1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toplinskoj</a:t>
            </a:r>
            <a:r>
              <a:rPr lang="hr-HR" sz="1600" spc="14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zaštiti</a:t>
            </a:r>
            <a:r>
              <a:rPr lang="hr-HR" sz="1600" spc="1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u</a:t>
            </a:r>
            <a:r>
              <a:rPr lang="hr-HR" sz="1600" spc="14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zgradama</a:t>
            </a:r>
            <a:r>
              <a:rPr lang="hr-HR" sz="1600" spc="14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(NN</a:t>
            </a:r>
            <a:r>
              <a:rPr lang="hr-HR" sz="1600" spc="15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128/15,</a:t>
            </a:r>
            <a:r>
              <a:rPr lang="hr-HR" sz="1600" spc="15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70/18,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73/18,</a:t>
            </a:r>
            <a:r>
              <a:rPr lang="hr-HR" sz="1600" spc="-35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86/18,</a:t>
            </a:r>
            <a:r>
              <a:rPr lang="hr-HR" sz="1600" spc="-40" dirty="0">
                <a:solidFill>
                  <a:srgbClr val="585858"/>
                </a:solidFill>
                <a:cs typeface="Calibri"/>
              </a:rPr>
              <a:t> 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102/20)</a:t>
            </a: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hr-HR" sz="2000" i="1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003119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Dubinska obnova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Obuhvaća mjere energetske učinkovitosti na ovojnici i tehničkim sustavima </a:t>
            </a: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Rezultira smanjenjem godišnje potrebne toplinske energije za grijanje (QH,nd) i primarne energije (Eprim) na godišnjoj razini od najmanje 50% u odnosu na stanje prije obnove</a:t>
            </a: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dirty="0">
              <a:solidFill>
                <a:srgbClr val="585858"/>
              </a:solidFill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257175" indent="0">
              <a:lnSpc>
                <a:spcPct val="69400"/>
              </a:lnSpc>
              <a:spcBef>
                <a:spcPts val="1505"/>
              </a:spcBef>
              <a:buNone/>
            </a:pPr>
            <a:r>
              <a:rPr lang="bs-Latn-BA" sz="1600" spc="-1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Eprim  [kWh/a] - Primarna energija je energija iz obnovljivih i neobnovljivih izvora koja nije podvrgnuta niti jednom postupku pretvorbe</a:t>
            </a:r>
            <a:endParaRPr lang="hr-HR" sz="1600" dirty="0">
              <a:solidFill>
                <a:srgbClr val="585858"/>
              </a:solidFill>
              <a:cs typeface="Calibri"/>
            </a:endParaRPr>
          </a:p>
          <a:p>
            <a:pPr marL="0" marR="43180" indent="0">
              <a:lnSpc>
                <a:spcPct val="75000"/>
              </a:lnSpc>
              <a:spcBef>
                <a:spcPts val="880"/>
              </a:spcBef>
              <a:buNone/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*Tehnički propis o racionalnoj uporabi energije i toplinskoj zaštiti u zgradama (NN 128/15, 70/18, 73/18, 86/18, 102/20</a:t>
            </a:r>
            <a:r>
              <a:rPr lang="hr-HR" sz="1600" spc="-10" dirty="0">
                <a:solidFill>
                  <a:srgbClr val="585858"/>
                </a:solidFill>
                <a:cs typeface="Calibri"/>
              </a:rPr>
              <a:t>)</a:t>
            </a: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48319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Sveobuhvatna obnova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Obuhvaća optimalne mjere unaprjeđenja postojećeg stanja zgrade te osim mjera energetske obnove zgrade uključuje i mjere poput: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bs-Latn-BA" sz="2000" dirty="0">
              <a:solidFill>
                <a:srgbClr val="585858"/>
              </a:solidFill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povećanja sigurnosti u slučaju požara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mjere za osiguravanje zdravih unutarnjih klimatskih uvjeta 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mjere za unaprjeđenje ispunjavanja temeljnog zahtjeva mehaničke otpornosti i stabilnosti zgrade (radi povećanja potresne otpornosti zgrade i sl.).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76490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cs typeface="Calibri"/>
              </a:rPr>
              <a:t>Napomena: izvedba toplinske zaštite vanjske ovojnice ne smije biti djelomična!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Dijelove ovojnice na kojima se provodi energetska obnova mora se obnoviti u cijelosti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Ako se primjerice izvodi toplinska zaštita vanjskih zidova, niti jedan dio vanjskog zida zgrade koji je dio ovojnice grijanog prostora ne smije ostati neobnovljen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B45A5-E47A-B94B-55B3-88754D5CDF52}"/>
              </a:ext>
            </a:extLst>
          </p:cNvPr>
          <p:cNvSpPr txBox="1"/>
          <p:nvPr/>
        </p:nvSpPr>
        <p:spPr>
          <a:xfrm>
            <a:off x="390525" y="1524000"/>
            <a:ext cx="836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 - mjere energetske obnove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70678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97C74-89A5-9B0B-2D4E-82382B84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3" y="990600"/>
            <a:ext cx="6541537" cy="51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0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59F2C-DB38-28A8-EB88-164DF8C33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03462"/>
            <a:ext cx="6705600" cy="48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0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Što se sufinancira?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Izrada projektne dokumentacije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Energetska obnova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Upravljanje projektom i administracija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bs-Latn-BA" sz="2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Promidžba i vidljivost projekta</a:t>
            </a:r>
          </a:p>
          <a:p>
            <a:pPr marR="412750" lvl="1" algn="just">
              <a:lnSpc>
                <a:spcPts val="1600"/>
              </a:lnSpc>
              <a:spcBef>
                <a:spcPts val="5"/>
              </a:spcBef>
              <a:spcAft>
                <a:spcPts val="0"/>
              </a:spcAft>
              <a:buClrTx/>
              <a:buSzPts val="1800"/>
              <a:tabLst>
                <a:tab pos="688340" algn="l"/>
              </a:tabLst>
            </a:pPr>
            <a:endParaRPr lang="bs-Latn-BA" sz="2000" dirty="0">
              <a:solidFill>
                <a:srgbClr val="585858"/>
              </a:solidFill>
              <a:effectLst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9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56285-6CFC-679A-B88F-37A8AAE71473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9340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096D-B70A-F984-5AF8-7261A07F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2455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85858"/>
                </a:solidFill>
              </a:rPr>
              <a:t>Energetska učinkovitost i održivi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4906-7148-144B-6727-F83214D2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46575"/>
          </a:xfrm>
        </p:spPr>
        <p:txBody>
          <a:bodyPr>
            <a:noAutofit/>
          </a:bodyPr>
          <a:lstStyle/>
          <a:p>
            <a:r>
              <a:rPr lang="hr-HR" sz="2000" dirty="0">
                <a:solidFill>
                  <a:srgbClr val="585858"/>
                </a:solidFill>
              </a:rPr>
              <a:t>Države članice EU donose i planove koji opisuju kako će provesti klimatske i energetske ciljeve do 2030., ti planovi se svakih par godina ažuriraju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</a:rPr>
              <a:t>	</a:t>
            </a:r>
            <a:r>
              <a:rPr lang="pl-PL" sz="2000" dirty="0">
                <a:solidFill>
                  <a:srgbClr val="585858"/>
                </a:solidFill>
              </a:rPr>
              <a:t>Integrirani nacionalni energetski i klimatski plan za </a:t>
            </a:r>
            <a:r>
              <a:rPr lang="pl-PL" sz="2000" b="1" dirty="0">
                <a:solidFill>
                  <a:srgbClr val="585858"/>
                </a:solidFill>
              </a:rPr>
              <a:t>Republiku 	Hrvatsku</a:t>
            </a:r>
            <a:r>
              <a:rPr lang="pl-PL" sz="2000" dirty="0">
                <a:solidFill>
                  <a:srgbClr val="585858"/>
                </a:solidFill>
              </a:rPr>
              <a:t> za razdoblje od 2021. do 2030.</a:t>
            </a:r>
          </a:p>
          <a:p>
            <a:r>
              <a:rPr lang="pl-PL" sz="2000" dirty="0">
                <a:solidFill>
                  <a:srgbClr val="585858"/>
                </a:solidFill>
              </a:rPr>
              <a:t>Ciljevi u Planu odnose se na smanjenje emisija stakleničkih plinova, uvećan udio OIE u neposrednoj potrošnji energije te u prometu, a istaknuto mjesto ima i energetska učinkovitost jer Plan predviđa smanjenje potrošnje primarne energije i neposredne potrošnje energije</a:t>
            </a:r>
          </a:p>
          <a:p>
            <a:r>
              <a:rPr lang="hr-HR" sz="2000" dirty="0">
                <a:solidFill>
                  <a:srgbClr val="585858"/>
                </a:solidFill>
              </a:rPr>
              <a:t>Među mjerama za energetsku učinkovitost koje uključuje Plan nalaze se i dva programa kojima se ovdje bavimo: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</a:rPr>
              <a:t>	 Program energetske obnove obiteljskih kuća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</a:rPr>
              <a:t>	 Program energetske obnove višestambenih zgrada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4F8CCD4-8438-8534-FCCF-7CDDA0C23735}"/>
              </a:ext>
            </a:extLst>
          </p:cNvPr>
          <p:cNvSpPr/>
          <p:nvPr/>
        </p:nvSpPr>
        <p:spPr>
          <a:xfrm>
            <a:off x="838200" y="2895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44FF32-8E3F-C753-0D11-E7D1F61B5A0B}"/>
              </a:ext>
            </a:extLst>
          </p:cNvPr>
          <p:cNvSpPr/>
          <p:nvPr/>
        </p:nvSpPr>
        <p:spPr>
          <a:xfrm>
            <a:off x="838200" y="5334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EC0482F-9502-F119-CB08-CFF41CCC4476}"/>
              </a:ext>
            </a:extLst>
          </p:cNvPr>
          <p:cNvSpPr/>
          <p:nvPr/>
        </p:nvSpPr>
        <p:spPr>
          <a:xfrm>
            <a:off x="838200" y="5697536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2502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Izrada projektne dokumentacije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cs typeface="Calibri"/>
              </a:rPr>
              <a:t>Energetski certifikat prije obnove: uključuje energetski pregled zgrade i izradu izvješća o provedenom energetskom pregledu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cs typeface="Calibri"/>
              </a:rPr>
              <a:t>Glavni projekt energetske obnove: uključuje sve mape i pripadajuće elaborate, ovisno o vrsti građevine i vrsti radova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cs typeface="Calibri"/>
              </a:rPr>
              <a:t>Energetski certifikat nakon obnove: uključuje energetski pregled zgrade i izradu izvješća o provedenom energetskom pregledu obnovljene zgrade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290E-F6A0-5B38-740F-E6A5E81B8CF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33396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Energetska obnova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dirty="0">
                <a:solidFill>
                  <a:srgbClr val="585858"/>
                </a:solidFill>
                <a:cs typeface="Calibri"/>
              </a:rPr>
              <a:t>Obnova ovojnice zgrade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cs typeface="Calibri"/>
              </a:rPr>
              <a:t>Povećanje toplinske zaštite kao što su prozori, vrata, prozirni elementi pročelja, toplinska izolacija podova, zidova, stropova, ravnih, kosih i zaobljenih krovova, pokrova hidroizolacija i drenaža ovojnice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cs typeface="Calibri"/>
              </a:rPr>
              <a:t>Ugradnja zelenog krova/ozelenjenog pročelja zgrade kojima se povećava toplinska zaštita ovojnice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400"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290E-F6A0-5B38-740F-E6A5E81B8CF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09342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Energetska obnova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Ugradnja novih / zamjena ili poboljšanje postojećih tehničkih sustava zgrade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Podrazumijeva tehničku opremu za grijanje, hlađenje, ventilaciju, klimatizaciju i pripremu PTV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Promicanje korištenja obnovljivih izvora energije (OIE) u zgradi (Kotao na pelete/sječku, dizalice topline, solarni kolektori itd.)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Fotonaponski sustavi za proizvodnju električne energije za potrebe zajedničke potrošnje zgrade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Zamjena unutarnje rasvjete zajedničkih prostora učinkovitijom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Uvođenje sustava automatizacije i upravljanja zgradom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290E-F6A0-5B38-740F-E6A5E81B8CF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87978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Energetska obnova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Ugradnja novih / zamjena ili poboljšanje postojećih tehničkih sustava zgrade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Mjere ugradnje elemenata zelene infrastrukture (uključuju i uređenje novih te postojećih zelenih površina na građevnoj čestici)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Mjere održive urbane mobilnosti (izvedba parkirališta za bicikle)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600" dirty="0" err="1">
                <a:solidFill>
                  <a:srgbClr val="585858"/>
                </a:solidFill>
                <a:cs typeface="Calibri"/>
              </a:rPr>
              <a:t>Elektromobilnost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 (punionice ili stanice za punjenje električnih vozila s pripadajućom infrastrukturom)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Provedba novih i rekonstrukcija postojećih elemenata pristupačnosti kojima se omogućava neovisan pristup, kretanje i korištenje prostora (npr. dizalo, rampa, vertikalno podizna platforma, koso podizna sklopiva platforma i sl.)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*Pravilnik o osiguranju pristupačnosti građevina osobama s invaliditetom i smanjene pokretljivosti (NN 78/13)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290E-F6A0-5B38-740F-E6A5E81B8CF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87470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Upravljanje projektom i administracija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Izrada obrazaca za prijavu projektnog prijedloga, administracija i tehnička koordinacija, poslovi upravljanja projektom, financijskog upravljanja i izvještavanje, planiranje i izrada dokumentacije za nadmetanje 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*prema Pravilima o provedbi postupaka nabava za </a:t>
            </a:r>
            <a:r>
              <a:rPr lang="hr-HR" sz="1600" dirty="0" err="1">
                <a:solidFill>
                  <a:srgbClr val="585858"/>
                </a:solidFill>
                <a:cs typeface="Calibri"/>
              </a:rPr>
              <a:t>neobveznike</a:t>
            </a:r>
            <a:r>
              <a:rPr lang="hr-HR" sz="1600" dirty="0">
                <a:solidFill>
                  <a:srgbClr val="585858"/>
                </a:solidFill>
                <a:cs typeface="Calibri"/>
              </a:rPr>
              <a:t> Zakona o javnoj nabavi, planiranje i izrada dokumentacije za nadmetanje prema Zakonu o javnoj nabavi (NN 120/16) za obveznike istog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6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Promidžba i vidljivost projekta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dirty="0">
                <a:solidFill>
                  <a:srgbClr val="585858"/>
                </a:solidFill>
                <a:cs typeface="Calibri"/>
              </a:rPr>
              <a:t>privremena informacijska ploča, trajna ploča ili pano, naljepnice, priopćenje ili konferencije za medije, izrada web stranice</a:t>
            </a: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6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290E-F6A0-5B38-740F-E6A5E81B8CF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13266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Prihvatljivi prijavitelji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r>
              <a:rPr lang="hr-HR" sz="1800" b="1" dirty="0">
                <a:solidFill>
                  <a:srgbClr val="585858"/>
                </a:solidFill>
              </a:rPr>
              <a:t>Ovlašteni predstavnik suvlasnika zgrade </a:t>
            </a:r>
            <a:r>
              <a:rPr lang="hr-HR" sz="1800" dirty="0">
                <a:solidFill>
                  <a:srgbClr val="585858"/>
                </a:solidFill>
              </a:rPr>
              <a:t>u ime i za račun suvlasnika višestambene zgrade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1600" dirty="0">
                <a:solidFill>
                  <a:srgbClr val="585858"/>
                </a:solidFill>
                <a:cs typeface="Calibri"/>
              </a:rPr>
              <a:t>*sukladno čl. 375. Zakona o vlasništvu i drugim stvarnim pravima (NN 91/96, 68/98, 137/99, 22/00, 73/00, 129/00, 114/01, 79/06, 141/06, 146/08, 38/09, 153/09, 143/12, 152/14, 81/15, 94/17 - ispravak)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1800" b="1" dirty="0">
                <a:solidFill>
                  <a:srgbClr val="585858"/>
                </a:solidFill>
                <a:cs typeface="Calibri"/>
              </a:rPr>
              <a:t>Upravitelj zgrade</a:t>
            </a:r>
            <a:r>
              <a:rPr lang="hr-HR" sz="1800" dirty="0">
                <a:solidFill>
                  <a:srgbClr val="585858"/>
                </a:solidFill>
                <a:cs typeface="Calibri"/>
              </a:rPr>
              <a:t> u ime i za račun suvlasnika višestambene zgrade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1600" dirty="0">
                <a:solidFill>
                  <a:srgbClr val="585858"/>
                </a:solidFill>
              </a:rPr>
              <a:t>*sukladno čl. 378. Zakona o vlasništvu i drugim stvarnim pravima (NN 91/96, 68/98, 137/99, 22/00, 73/00, 129/00, 114/01, 79/06, 141/06, 146/08, 38/09, 153/09, 143/12, 152/14, 81/15, 94/17 - ispravak) i čl. 4. (točka 66.) Zakona o energetskoj učinkovitosti (NN 127/14, 116/18, 25/20, 41/21)</a:t>
            </a:r>
            <a:endParaRPr lang="hr-HR" sz="1600" b="1" dirty="0">
              <a:solidFill>
                <a:srgbClr val="58585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6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290E-F6A0-5B38-740F-E6A5E81B8CF2}"/>
              </a:ext>
            </a:extLst>
          </p:cNvPr>
          <p:cNvSpPr txBox="1"/>
          <p:nvPr/>
        </p:nvSpPr>
        <p:spPr>
          <a:xfrm>
            <a:off x="1828800" y="1531210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30262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6DFCFC-315E-640A-0AAB-CF1BD26B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3330"/>
            <a:ext cx="7886700" cy="404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u="sng" dirty="0">
                <a:solidFill>
                  <a:srgbClr val="585858"/>
                </a:solidFill>
                <a:cs typeface="Calibri"/>
              </a:rPr>
              <a:t>Obrasci i izjave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vi-VN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http://www.fzoeu.hr/hr/nacionalni_javni_pozivi_i_natjecaji/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 pitchFamily="34" charset="0"/>
                <a:cs typeface="Calibri" pitchFamily="34" charset="0"/>
              </a:rPr>
              <a:t>Sva dokumentacija dostavlja se u digitalnom obliku. Papirnata dokumentacija skenira se i predaje u PDF formatu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dirty="0">
                <a:solidFill>
                  <a:srgbClr val="585858"/>
                </a:solidFill>
                <a:latin typeface="Calibri" pitchFamily="34" charset="0"/>
                <a:cs typeface="Calibri" pitchFamily="34" charset="0"/>
              </a:rPr>
              <a:t>Prijava s pratećom dokumentacijom učitava se na računalu u sustav za e-prijavu na javne pozive FZOEU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i="1" dirty="0">
              <a:solidFill>
                <a:srgbClr val="585858"/>
              </a:solidFill>
              <a:latin typeface="Calibri" pitchFamily="34" charset="0"/>
              <a:cs typeface="Calibri" pitchFamily="34" charset="0"/>
              <a:hlinkClick r:id="rId3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https://pin.fzoeu.hr/Account/Login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hr-HR" sz="2000" i="1" dirty="0">
                <a:solidFill>
                  <a:srgbClr val="585858"/>
                </a:solidFill>
                <a:latin typeface="Calibri" pitchFamily="34" charset="0"/>
                <a:cs typeface="Calibri" pitchFamily="34" charset="0"/>
              </a:rPr>
              <a:t>Prije prijave u sustav potrebno se </a:t>
            </a:r>
            <a:r>
              <a:rPr lang="hr-HR" sz="2000" b="1" i="1" dirty="0">
                <a:solidFill>
                  <a:srgbClr val="585858"/>
                </a:solidFill>
                <a:latin typeface="Calibri" pitchFamily="34" charset="0"/>
                <a:cs typeface="Calibri" pitchFamily="34" charset="0"/>
              </a:rPr>
              <a:t>registrirati</a:t>
            </a:r>
            <a:r>
              <a:rPr lang="hr-HR" sz="2000" i="1" dirty="0">
                <a:solidFill>
                  <a:srgbClr val="585858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2000" u="sng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hr-HR" sz="1600" dirty="0">
              <a:solidFill>
                <a:srgbClr val="585858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lang="hr-HR" sz="1800" dirty="0">
              <a:solidFill>
                <a:srgbClr val="585858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290E-F6A0-5B38-740F-E6A5E81B8CF2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 – dokumentacija za prijavu prema posljednjem pozivu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48341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E599A-EA28-4716-DD1B-FFF8C40CFFF4}"/>
              </a:ext>
            </a:extLst>
          </p:cNvPr>
          <p:cNvSpPr txBox="1"/>
          <p:nvPr/>
        </p:nvSpPr>
        <p:spPr>
          <a:xfrm>
            <a:off x="628650" y="1531210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višestambenih zgrada – prijava se vrši kroz sustav</a:t>
            </a:r>
            <a:endParaRPr lang="hr-HR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8CC66-FFD5-4BD0-AD37-87B7D4F5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48" y="2438400"/>
            <a:ext cx="4150303" cy="3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5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67358" y="1154048"/>
            <a:ext cx="62288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1800" b="1" i="1" dirty="0">
                <a:solidFill>
                  <a:srgbClr val="585858"/>
                </a:solidFill>
                <a:latin typeface="Calibri"/>
                <a:cs typeface="Calibri"/>
              </a:rPr>
              <a:t>Višestambena zgrada Žarka Pezelja 14, 16, 18, 20 i 22, Kostrena 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5983DA-CC70-97E8-0175-C618CD3A5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FF2D0-2B41-411E-82B8-E5C1DBA58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0" y="1600200"/>
            <a:ext cx="6662000" cy="3747375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3E1AC4A-DE79-4478-9126-09538826DFC6}"/>
              </a:ext>
            </a:extLst>
          </p:cNvPr>
          <p:cNvSpPr txBox="1"/>
          <p:nvPr/>
        </p:nvSpPr>
        <p:spPr>
          <a:xfrm>
            <a:off x="1838579" y="5512077"/>
            <a:ext cx="5486399" cy="1127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hr-HR" i="0" dirty="0">
                <a:solidFill>
                  <a:srgbClr val="585858"/>
                </a:solidFill>
                <a:effectLst/>
                <a:latin typeface="+mj-lt"/>
              </a:rPr>
              <a:t>Mjere:</a:t>
            </a:r>
          </a:p>
          <a:p>
            <a:pPr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latin typeface="+mj-lt"/>
              </a:rPr>
              <a:t>Toplinska izolacija vanjskih zidova</a:t>
            </a:r>
          </a:p>
          <a:p>
            <a:pPr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latin typeface="+mj-lt"/>
              </a:rPr>
              <a:t>Toplinska izolacija stropa prema tavanu</a:t>
            </a:r>
          </a:p>
          <a:p>
            <a:pPr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latin typeface="+mj-lt"/>
              </a:rPr>
              <a:t>Toplinska izolacija stropa negrijanih prostorija u prizemlju</a:t>
            </a:r>
          </a:p>
          <a:p>
            <a:pPr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latin typeface="+mj-lt"/>
              </a:rPr>
              <a:t>Zamjena djela vanjske stolarije</a:t>
            </a:r>
            <a:endParaRPr lang="hr-HR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884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67358" y="1154048"/>
            <a:ext cx="62288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1800" b="1" i="1" dirty="0">
                <a:solidFill>
                  <a:srgbClr val="585858"/>
                </a:solidFill>
                <a:latin typeface="Calibri"/>
                <a:cs typeface="Calibri"/>
              </a:rPr>
              <a:t>Višestambena zgrada Žarka Pezelja 14, 16, 18, 20 i 22, Kostrena 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5983DA-CC70-97E8-0175-C618CD3A5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FF2D0-2B41-411E-82B8-E5C1DBA58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73491"/>
            <a:ext cx="4224469" cy="2376264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23E1AC4A-DE79-4478-9126-09538826DFC6}"/>
              </a:ext>
            </a:extLst>
          </p:cNvPr>
          <p:cNvSpPr txBox="1"/>
          <p:nvPr/>
        </p:nvSpPr>
        <p:spPr>
          <a:xfrm>
            <a:off x="1782688" y="4492661"/>
            <a:ext cx="3816424" cy="929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Godišnja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po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ebna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oplins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ka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rg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z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(</a:t>
            </a:r>
            <a:r>
              <a:rPr lang="bs-Latn-BA" b="1" spc="-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Q</a:t>
            </a:r>
            <a:r>
              <a:rPr lang="bs-Latn-BA" b="1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H,</a:t>
            </a:r>
            <a:r>
              <a:rPr lang="bs-Latn-BA" b="1" spc="5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b="1" spc="-10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)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prije obnove:</a:t>
            </a:r>
          </a:p>
          <a:p>
            <a:pPr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480.190,30 kWh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6BC10E7-75BA-4317-9387-7D897B859A10}"/>
              </a:ext>
            </a:extLst>
          </p:cNvPr>
          <p:cNvSpPr txBox="1"/>
          <p:nvPr/>
        </p:nvSpPr>
        <p:spPr>
          <a:xfrm>
            <a:off x="2106724" y="5571481"/>
            <a:ext cx="3816424" cy="929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Godišnja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po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ebna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oplins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ka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rg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z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(</a:t>
            </a:r>
            <a:r>
              <a:rPr lang="bs-Latn-BA" b="1" spc="-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Q</a:t>
            </a:r>
            <a:r>
              <a:rPr lang="bs-Latn-BA" b="1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H,</a:t>
            </a:r>
            <a:r>
              <a:rPr lang="bs-Latn-BA" b="1" spc="5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b="1" spc="-10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)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nakon obnove:</a:t>
            </a:r>
          </a:p>
          <a:p>
            <a:pPr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94.721,60 kWh  (72,73%)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2F8E8C8-1014-44A1-99AE-1BFB9C2C18BD}"/>
              </a:ext>
            </a:extLst>
          </p:cNvPr>
          <p:cNvSpPr txBox="1"/>
          <p:nvPr/>
        </p:nvSpPr>
        <p:spPr>
          <a:xfrm>
            <a:off x="5599112" y="2097557"/>
            <a:ext cx="2160240" cy="9226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Energetski razred 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prije obnove:</a:t>
            </a:r>
          </a:p>
          <a:p>
            <a:pPr algn="ctr"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 algn="ctr"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D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C9C040B-0911-4462-8636-D4FE42DEC383}"/>
              </a:ext>
            </a:extLst>
          </p:cNvPr>
          <p:cNvSpPr txBox="1"/>
          <p:nvPr/>
        </p:nvSpPr>
        <p:spPr>
          <a:xfrm>
            <a:off x="5901766" y="3274783"/>
            <a:ext cx="2160240" cy="9226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Energetski razred 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nakon obnove:</a:t>
            </a:r>
          </a:p>
          <a:p>
            <a:pPr algn="ctr"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 algn="ctr"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A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3E9F2F2-4A5B-4795-8922-153D157EE8BF}"/>
              </a:ext>
            </a:extLst>
          </p:cNvPr>
          <p:cNvSpPr txBox="1"/>
          <p:nvPr/>
        </p:nvSpPr>
        <p:spPr>
          <a:xfrm>
            <a:off x="6175176" y="4858209"/>
            <a:ext cx="2160240" cy="1127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Ukupna vrijednost izvedenih radova:</a:t>
            </a:r>
          </a:p>
          <a:p>
            <a:pPr algn="ctr">
              <a:lnSpc>
                <a:spcPts val="1600"/>
              </a:lnSpc>
            </a:pPr>
            <a:endParaRPr lang="hr-HR" dirty="0">
              <a:solidFill>
                <a:srgbClr val="585858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Calibri" panose="020F0502020204030204" pitchFamily="34" charset="0"/>
              </a:rPr>
              <a:t>3.670.061,01 </a:t>
            </a:r>
          </a:p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Calibri" panose="020F0502020204030204" pitchFamily="34" charset="0"/>
              </a:rPr>
              <a:t>kn s PDV-om</a:t>
            </a:r>
            <a:endParaRPr lang="hr-HR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096D-B70A-F984-5AF8-7261A07F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2455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85858"/>
                </a:solidFill>
              </a:rPr>
              <a:t>Energetska učinkovitost i održivi razvoj</a:t>
            </a:r>
            <a:br>
              <a:rPr lang="hr-HR" sz="2800" b="1" dirty="0">
                <a:solidFill>
                  <a:srgbClr val="585858"/>
                </a:solidFill>
              </a:rPr>
            </a:br>
            <a:r>
              <a:rPr lang="hr-HR" sz="2800" b="1" dirty="0">
                <a:solidFill>
                  <a:srgbClr val="585858"/>
                </a:solidFill>
              </a:rPr>
              <a:t>u Primorsko-goranskoj županiji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4906-7148-144B-6727-F83214D2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46575"/>
          </a:xfrm>
        </p:spPr>
        <p:txBody>
          <a:bodyPr>
            <a:noAutofit/>
          </a:bodyPr>
          <a:lstStyle/>
          <a:p>
            <a:r>
              <a:rPr lang="hr-HR" sz="2000" dirty="0">
                <a:solidFill>
                  <a:srgbClr val="585858"/>
                </a:solidFill>
              </a:rPr>
              <a:t>I </a:t>
            </a:r>
            <a:r>
              <a:rPr lang="hr-HR" sz="2000" b="1" dirty="0">
                <a:solidFill>
                  <a:srgbClr val="585858"/>
                </a:solidFill>
              </a:rPr>
              <a:t>Primorsko-goranska županija </a:t>
            </a:r>
            <a:r>
              <a:rPr lang="hr-HR" sz="2000" dirty="0">
                <a:solidFill>
                  <a:srgbClr val="585858"/>
                </a:solidFill>
              </a:rPr>
              <a:t>u dokumentu </a:t>
            </a:r>
            <a:r>
              <a:rPr lang="hr-HR" sz="2000" b="1" dirty="0">
                <a:solidFill>
                  <a:srgbClr val="585858"/>
                </a:solidFill>
              </a:rPr>
              <a:t>Plan razvoja PGŽ za razdoblje 2022.-2027. godine</a:t>
            </a:r>
            <a:r>
              <a:rPr lang="hr-HR" sz="2000" dirty="0">
                <a:solidFill>
                  <a:srgbClr val="585858"/>
                </a:solidFill>
              </a:rPr>
              <a:t> kao jedan od svojih prioriteta navodi zelenu tranziciju temeljenu na održivom upravljanju i korištenju vlastitih resursa</a:t>
            </a:r>
          </a:p>
          <a:p>
            <a:r>
              <a:rPr lang="hr-HR" sz="2000" dirty="0">
                <a:solidFill>
                  <a:srgbClr val="585858"/>
                </a:solidFill>
              </a:rPr>
              <a:t>Energetska učinkovitost osobito je istaknuta uz Posebni cilj 3.2 </a:t>
            </a:r>
            <a:r>
              <a:rPr lang="hr-HR" sz="2000" b="1" dirty="0">
                <a:solidFill>
                  <a:srgbClr val="585858"/>
                </a:solidFill>
              </a:rPr>
              <a:t>Zelena i energetska tranzicija prema ugljičnoj neutralnosti</a:t>
            </a:r>
          </a:p>
          <a:p>
            <a:r>
              <a:rPr lang="hr-HR" sz="2000" dirty="0">
                <a:solidFill>
                  <a:srgbClr val="585858"/>
                </a:solidFill>
              </a:rPr>
              <a:t>PGŽ će poticati tranziciju energetskog sektora: </a:t>
            </a:r>
            <a:r>
              <a:rPr lang="hr-HR" sz="2000" i="1" dirty="0">
                <a:solidFill>
                  <a:srgbClr val="585858"/>
                </a:solidFill>
              </a:rPr>
              <a:t>povećanje energetske učinkovitosti, poticanje razvoja kvalitativnog tržišta energije, povećanje korištenja obnovljivih izvora energije (OIE) i povećanje kvalitete gospodarenja energijom, uz korištenje novih (</a:t>
            </a:r>
            <a:r>
              <a:rPr lang="hr-HR" sz="2000" i="1" dirty="0" err="1">
                <a:solidFill>
                  <a:srgbClr val="585858"/>
                </a:solidFill>
              </a:rPr>
              <a:t>smart</a:t>
            </a:r>
            <a:r>
              <a:rPr lang="hr-HR" sz="2000" i="1" dirty="0">
                <a:solidFill>
                  <a:srgbClr val="585858"/>
                </a:solidFill>
              </a:rPr>
              <a:t>) tehnologija te podizanje razine informiranosti građana i gospodarstva</a:t>
            </a:r>
          </a:p>
          <a:p>
            <a:r>
              <a:rPr lang="hr-HR" sz="2000" i="1" dirty="0">
                <a:solidFill>
                  <a:srgbClr val="585858"/>
                </a:solidFill>
              </a:rPr>
              <a:t>Nastavit će se s energetskom obnovom javnih zgrada te s poticanjem obnove obiteljskih kuća i višestambenih zgrada u gradovima i općinama na području Županije</a:t>
            </a:r>
          </a:p>
        </p:txBody>
      </p:sp>
    </p:spTree>
    <p:extLst>
      <p:ext uri="{BB962C8B-B14F-4D97-AF65-F5344CB8AC3E}">
        <p14:creationId xmlns:p14="http://schemas.microsoft.com/office/powerpoint/2010/main" val="2254238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57579" y="1212753"/>
            <a:ext cx="6228842" cy="227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algn="ctr">
              <a:lnSpc>
                <a:spcPts val="1600"/>
              </a:lnSpc>
              <a:spcBef>
                <a:spcPts val="600"/>
              </a:spcBef>
            </a:pPr>
            <a:r>
              <a:rPr lang="hr-HR" b="1" i="1" dirty="0">
                <a:solidFill>
                  <a:srgbClr val="585858"/>
                </a:solidFill>
                <a:latin typeface="Calibri" pitchFamily="34" charset="0"/>
                <a:cs typeface="Calibri" pitchFamily="34" charset="0"/>
              </a:rPr>
              <a:t>Višestambena zgrada Vladimira Nazora 23, Buje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5983DA-CC70-97E8-0175-C618CD3A5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16DFD882-A971-2B7D-8C35-FB097324CBD2}"/>
              </a:ext>
            </a:extLst>
          </p:cNvPr>
          <p:cNvSpPr txBox="1"/>
          <p:nvPr/>
        </p:nvSpPr>
        <p:spPr>
          <a:xfrm>
            <a:off x="3549703" y="5891343"/>
            <a:ext cx="3816424" cy="9226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hr-HR" sz="1800" b="0" i="0" dirty="0">
                <a:solidFill>
                  <a:srgbClr val="585858"/>
                </a:solidFill>
                <a:effectLst/>
                <a:latin typeface="+mj-lt"/>
              </a:rPr>
              <a:t>Mjere:</a:t>
            </a:r>
          </a:p>
          <a:p>
            <a:pPr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latin typeface="+mj-lt"/>
              </a:rPr>
              <a:t>Toplinska izolacija vanjskih zidova</a:t>
            </a:r>
          </a:p>
          <a:p>
            <a:pPr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latin typeface="+mj-lt"/>
              </a:rPr>
              <a:t>Toplinska izolacija stropa prema tavanu</a:t>
            </a:r>
          </a:p>
          <a:p>
            <a:pPr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latin typeface="+mj-lt"/>
              </a:rPr>
              <a:t>Zamjena djela vanjske stolarije</a:t>
            </a:r>
            <a:endParaRPr lang="hr-HR" dirty="0">
              <a:solidFill>
                <a:srgbClr val="58585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81179-A550-5FB4-379D-182DED866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03" y="1745351"/>
            <a:ext cx="5270769" cy="39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7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57579" y="1212753"/>
            <a:ext cx="6228842" cy="227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algn="ctr">
              <a:lnSpc>
                <a:spcPts val="1600"/>
              </a:lnSpc>
              <a:spcBef>
                <a:spcPts val="600"/>
              </a:spcBef>
            </a:pPr>
            <a:r>
              <a:rPr lang="hr-HR" b="1" i="1" dirty="0">
                <a:solidFill>
                  <a:srgbClr val="585858"/>
                </a:solidFill>
                <a:latin typeface="Calibri" pitchFamily="34" charset="0"/>
                <a:cs typeface="Calibri" pitchFamily="34" charset="0"/>
              </a:rPr>
              <a:t>Višestambena zgrada Vladimira Nazora 23, Buje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B5983DA-CC70-97E8-0175-C618CD3A5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05" y="433964"/>
            <a:ext cx="50450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0" dirty="0">
                <a:solidFill>
                  <a:srgbClr val="585858"/>
                </a:solidFill>
                <a:latin typeface="+mn-lt"/>
              </a:rPr>
              <a:t>Primjeri</a:t>
            </a:r>
            <a:r>
              <a:rPr sz="1800" b="0" spc="-10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dirty="0">
                <a:solidFill>
                  <a:srgbClr val="585858"/>
                </a:solidFill>
                <a:latin typeface="+mn-lt"/>
              </a:rPr>
              <a:t>realiziranih</a:t>
            </a:r>
            <a:r>
              <a:rPr sz="1800" b="0" spc="-90" dirty="0">
                <a:solidFill>
                  <a:srgbClr val="585858"/>
                </a:solidFill>
                <a:latin typeface="+mn-lt"/>
              </a:rPr>
              <a:t> </a:t>
            </a:r>
            <a:r>
              <a:rPr sz="1800" b="0" spc="-10" dirty="0">
                <a:solidFill>
                  <a:srgbClr val="585858"/>
                </a:solidFill>
                <a:latin typeface="+mn-lt"/>
              </a:rPr>
              <a:t>projekata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3E1AC4A-DE79-4478-9126-09538826DFC6}"/>
              </a:ext>
            </a:extLst>
          </p:cNvPr>
          <p:cNvSpPr txBox="1"/>
          <p:nvPr/>
        </p:nvSpPr>
        <p:spPr>
          <a:xfrm>
            <a:off x="1795264" y="4683310"/>
            <a:ext cx="3816424" cy="929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Godišnja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po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ebna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oplins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ka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rg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z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(</a:t>
            </a:r>
            <a:r>
              <a:rPr lang="bs-Latn-BA" b="1" spc="-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Q</a:t>
            </a:r>
            <a:r>
              <a:rPr lang="bs-Latn-BA" b="1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H,</a:t>
            </a:r>
            <a:r>
              <a:rPr lang="bs-Latn-BA" b="1" spc="5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b="1" spc="-10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)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prije obnove:</a:t>
            </a:r>
          </a:p>
          <a:p>
            <a:pPr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73.982,36 kWh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6BC10E7-75BA-4317-9387-7D897B859A10}"/>
              </a:ext>
            </a:extLst>
          </p:cNvPr>
          <p:cNvSpPr txBox="1"/>
          <p:nvPr/>
        </p:nvSpPr>
        <p:spPr>
          <a:xfrm>
            <a:off x="2119300" y="5762130"/>
            <a:ext cx="3816424" cy="929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Godišnja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po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ebna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oplins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ka</a:t>
            </a:r>
            <a:r>
              <a:rPr lang="bs-Latn-BA" spc="-4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rg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z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ij</a:t>
            </a:r>
            <a:r>
              <a:rPr lang="bs-Latn-BA" spc="-1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nje</a:t>
            </a:r>
            <a:r>
              <a:rPr lang="bs-Latn-BA" spc="-3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bs-Latn-BA" spc="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(</a:t>
            </a:r>
            <a:r>
              <a:rPr lang="bs-Latn-BA" b="1" spc="-5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Q</a:t>
            </a:r>
            <a:r>
              <a:rPr lang="bs-Latn-BA" b="1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H,</a:t>
            </a:r>
            <a:r>
              <a:rPr lang="bs-Latn-BA" b="1" spc="5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</a:t>
            </a:r>
            <a:r>
              <a:rPr lang="bs-Latn-BA" b="1" spc="-10" baseline="-25000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</a:t>
            </a:r>
            <a:r>
              <a:rPr lang="bs-Latn-BA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)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nakon obnove:</a:t>
            </a:r>
          </a:p>
          <a:p>
            <a:pPr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25.607,87 kWh  (65,39%)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2F8E8C8-1014-44A1-99AE-1BFB9C2C18BD}"/>
              </a:ext>
            </a:extLst>
          </p:cNvPr>
          <p:cNvSpPr txBox="1"/>
          <p:nvPr/>
        </p:nvSpPr>
        <p:spPr>
          <a:xfrm>
            <a:off x="5611688" y="2288206"/>
            <a:ext cx="2160240" cy="9226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Energetski razred 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prije obnove:</a:t>
            </a:r>
          </a:p>
          <a:p>
            <a:pPr algn="ctr"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 algn="ctr"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D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C9C040B-0911-4462-8636-D4FE42DEC383}"/>
              </a:ext>
            </a:extLst>
          </p:cNvPr>
          <p:cNvSpPr txBox="1"/>
          <p:nvPr/>
        </p:nvSpPr>
        <p:spPr>
          <a:xfrm>
            <a:off x="5914342" y="3465432"/>
            <a:ext cx="2160240" cy="9226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Energetski razred </a:t>
            </a:r>
            <a:r>
              <a:rPr lang="hr-HR" dirty="0">
                <a:solidFill>
                  <a:srgbClr val="585858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nakon obnove:</a:t>
            </a:r>
          </a:p>
          <a:p>
            <a:pPr algn="ctr">
              <a:lnSpc>
                <a:spcPts val="1600"/>
              </a:lnSpc>
            </a:pPr>
            <a:endParaRPr lang="hr-HR" b="0" i="0" dirty="0">
              <a:solidFill>
                <a:srgbClr val="585858"/>
              </a:solidFill>
              <a:effectLst/>
            </a:endParaRPr>
          </a:p>
          <a:p>
            <a:pPr algn="ctr">
              <a:lnSpc>
                <a:spcPts val="1600"/>
              </a:lnSpc>
            </a:pPr>
            <a:r>
              <a:rPr lang="hr-HR" b="1" i="0" dirty="0">
                <a:solidFill>
                  <a:srgbClr val="585858"/>
                </a:solidFill>
                <a:effectLst/>
              </a:rPr>
              <a:t>B</a:t>
            </a:r>
            <a:endParaRPr lang="hr-HR" dirty="0">
              <a:solidFill>
                <a:srgbClr val="585858"/>
              </a:solidFill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3E9F2F2-4A5B-4795-8922-153D157EE8BF}"/>
              </a:ext>
            </a:extLst>
          </p:cNvPr>
          <p:cNvSpPr txBox="1"/>
          <p:nvPr/>
        </p:nvSpPr>
        <p:spPr>
          <a:xfrm>
            <a:off x="6187752" y="5048858"/>
            <a:ext cx="2160240" cy="1127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Ukupna vrijednost izvedenih radova:</a:t>
            </a:r>
          </a:p>
          <a:p>
            <a:pPr algn="ctr">
              <a:lnSpc>
                <a:spcPts val="1600"/>
              </a:lnSpc>
            </a:pPr>
            <a:endParaRPr lang="hr-HR" dirty="0">
              <a:solidFill>
                <a:srgbClr val="585858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Calibri" panose="020F0502020204030204" pitchFamily="34" charset="0"/>
              </a:rPr>
              <a:t>899.781,69 </a:t>
            </a:r>
          </a:p>
          <a:p>
            <a:pPr algn="ctr">
              <a:lnSpc>
                <a:spcPts val="1600"/>
              </a:lnSpc>
            </a:pPr>
            <a:r>
              <a:rPr lang="hr-HR" dirty="0">
                <a:solidFill>
                  <a:srgbClr val="585858"/>
                </a:solidFill>
                <a:effectLst/>
                <a:ea typeface="Calibri" panose="020F0502020204030204" pitchFamily="34" charset="0"/>
              </a:rPr>
              <a:t>kn s PDV-om</a:t>
            </a:r>
            <a:endParaRPr lang="hr-HR" dirty="0">
              <a:solidFill>
                <a:srgbClr val="58585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EA425C-4B12-440F-A7C6-4F0500EE0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3588515" cy="26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0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472" y="1409700"/>
            <a:ext cx="5401310" cy="546100"/>
          </a:xfrm>
          <a:custGeom>
            <a:avLst/>
            <a:gdLst/>
            <a:ahLst/>
            <a:cxnLst/>
            <a:rect l="l" t="t" r="r" b="b"/>
            <a:pathLst>
              <a:path w="5401309" h="546100">
                <a:moveTo>
                  <a:pt x="5401056" y="0"/>
                </a:moveTo>
                <a:lnTo>
                  <a:pt x="0" y="0"/>
                </a:lnTo>
                <a:lnTo>
                  <a:pt x="0" y="545591"/>
                </a:lnTo>
                <a:lnTo>
                  <a:pt x="5401056" y="545591"/>
                </a:lnTo>
                <a:lnTo>
                  <a:pt x="540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6847" y="1061105"/>
            <a:ext cx="321030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br>
              <a:rPr lang="hr-HR" sz="4000" dirty="0">
                <a:solidFill>
                  <a:srgbClr val="585858"/>
                </a:solidFill>
              </a:rPr>
            </a:br>
            <a:r>
              <a:rPr sz="4000" dirty="0" err="1">
                <a:solidFill>
                  <a:srgbClr val="585858"/>
                </a:solidFill>
              </a:rPr>
              <a:t>Hvala</a:t>
            </a:r>
            <a:r>
              <a:rPr sz="4000" spc="-100" dirty="0">
                <a:solidFill>
                  <a:srgbClr val="585858"/>
                </a:solidFill>
              </a:rPr>
              <a:t> </a:t>
            </a:r>
            <a:r>
              <a:rPr sz="4000" dirty="0">
                <a:solidFill>
                  <a:srgbClr val="585858"/>
                </a:solidFill>
              </a:rPr>
              <a:t>na</a:t>
            </a:r>
            <a:r>
              <a:rPr sz="4000" spc="-90" dirty="0">
                <a:solidFill>
                  <a:srgbClr val="585858"/>
                </a:solidFill>
              </a:rPr>
              <a:t> </a:t>
            </a:r>
            <a:r>
              <a:rPr sz="4000" spc="-10" dirty="0">
                <a:solidFill>
                  <a:srgbClr val="585858"/>
                </a:solidFill>
              </a:rPr>
              <a:t>pažnji!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2819400" y="4024717"/>
            <a:ext cx="3505200" cy="17549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r-HR" sz="1600" i="1" dirty="0">
                <a:solidFill>
                  <a:srgbClr val="585858"/>
                </a:solidFill>
                <a:latin typeface="Calibri"/>
                <a:cs typeface="Calibri"/>
              </a:rPr>
              <a:t>Regionalna energetska agencija Kvarner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r-HR" sz="1600" i="1" dirty="0" err="1">
                <a:solidFill>
                  <a:srgbClr val="585858"/>
                </a:solidFill>
                <a:latin typeface="Calibri"/>
                <a:cs typeface="Calibri"/>
              </a:rPr>
              <a:t>Ciottina</a:t>
            </a:r>
            <a:r>
              <a:rPr lang="hr-HR" sz="1600" i="1" dirty="0">
                <a:solidFill>
                  <a:srgbClr val="585858"/>
                </a:solidFill>
                <a:latin typeface="Calibri"/>
                <a:cs typeface="Calibri"/>
              </a:rPr>
              <a:t> 17b, 51000 Rijeka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r-HR" sz="1600" i="1" dirty="0">
                <a:solidFill>
                  <a:srgbClr val="585858"/>
                </a:solidFill>
                <a:latin typeface="Calibri"/>
                <a:cs typeface="Calibri"/>
              </a:rPr>
              <a:t>Hrvatska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r-HR" sz="1600" i="1" dirty="0">
                <a:solidFill>
                  <a:srgbClr val="585858"/>
                </a:solidFill>
                <a:latin typeface="Calibri"/>
                <a:cs typeface="Calibri"/>
              </a:rPr>
              <a:t>Tel: 051/631 847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r-HR" sz="1600" i="1" dirty="0">
                <a:solidFill>
                  <a:srgbClr val="585858"/>
                </a:solidFill>
                <a:latin typeface="Calibri"/>
                <a:cs typeface="Calibri"/>
              </a:rPr>
              <a:t>Fax: 051/ 263 751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r-HR" sz="1600" i="1" dirty="0">
                <a:solidFill>
                  <a:srgbClr val="585858"/>
                </a:solidFill>
                <a:latin typeface="Calibri"/>
                <a:cs typeface="Calibri"/>
              </a:rPr>
              <a:t>Mail: </a:t>
            </a:r>
            <a:r>
              <a:rPr lang="hr-HR" sz="1600" i="1" dirty="0">
                <a:solidFill>
                  <a:srgbClr val="5858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info@reakvarner.hr</a:t>
            </a:r>
            <a:endParaRPr lang="hr-HR" sz="1400" i="1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096D-B70A-F984-5AF8-7261A07F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2455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85858"/>
                </a:solidFill>
              </a:rPr>
              <a:t>Fond za zaštitu okoliša i energetsku učinkovitost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4906-7148-144B-6727-F83214D2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46575"/>
          </a:xfrm>
        </p:spPr>
        <p:txBody>
          <a:bodyPr>
            <a:noAutofit/>
          </a:bodyPr>
          <a:lstStyle/>
          <a:p>
            <a:r>
              <a:rPr lang="hr-HR" sz="2000" dirty="0">
                <a:solidFill>
                  <a:srgbClr val="585858"/>
                </a:solidFill>
              </a:rPr>
              <a:t>Fond je 2013. godine osnovala RH kako bi provodio poslove u vezi s financiranjem pripreme, provedbe i razvoja programa, projekata i sličnih aktivnosti u području očuvanja, održivog korištenja, zaštite i unaprjeđivanja okoliša te u području energetske učinkovitosti i korištenja obnovljivih izvora energije</a:t>
            </a:r>
          </a:p>
          <a:p>
            <a:endParaRPr lang="hr-HR" sz="2000" dirty="0">
              <a:solidFill>
                <a:srgbClr val="585858"/>
              </a:solidFill>
            </a:endParaRPr>
          </a:p>
          <a:p>
            <a:r>
              <a:rPr lang="hr-HR" sz="2000" dirty="0">
                <a:solidFill>
                  <a:srgbClr val="585858"/>
                </a:solidFill>
              </a:rPr>
              <a:t>Kao način promicanja energetske učinkovitosti u sektoru zgradarstva, Fond provodi </a:t>
            </a:r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r>
              <a:rPr lang="hr-HR" sz="2000" dirty="0">
                <a:solidFill>
                  <a:srgbClr val="585858"/>
                </a:solidFill>
              </a:rPr>
              <a:t>i </a:t>
            </a:r>
            <a:r>
              <a:rPr lang="hr-HR" sz="2000" b="1" dirty="0">
                <a:solidFill>
                  <a:srgbClr val="585858"/>
                </a:solidFill>
              </a:rPr>
              <a:t>Program energetske obnove višestambenih zgrada</a:t>
            </a:r>
          </a:p>
          <a:p>
            <a:endParaRPr lang="hr-HR" sz="2000" b="1" dirty="0">
              <a:solidFill>
                <a:srgbClr val="585858"/>
              </a:solidFill>
            </a:endParaRPr>
          </a:p>
          <a:p>
            <a:r>
              <a:rPr lang="hr-HR" sz="2000" dirty="0">
                <a:solidFill>
                  <a:srgbClr val="585858"/>
                </a:solidFill>
              </a:rPr>
              <a:t>Web stranica:	</a:t>
            </a:r>
            <a:r>
              <a:rPr lang="hr-HR" sz="2000" dirty="0">
                <a:solidFill>
                  <a:srgbClr val="585858"/>
                </a:solidFill>
                <a:hlinkClick r:id="rId2"/>
              </a:rPr>
              <a:t>www.fzoeu.hr</a:t>
            </a:r>
            <a:endParaRPr lang="hr-HR" sz="2000" dirty="0">
              <a:solidFill>
                <a:srgbClr val="585858"/>
              </a:solidFill>
            </a:endParaRPr>
          </a:p>
          <a:p>
            <a:endParaRPr lang="hr-HR" sz="2000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4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F4906-7148-144B-6727-F83214D2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46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585858"/>
                </a:solidFill>
              </a:rPr>
              <a:t>Napomena: </a:t>
            </a:r>
            <a:r>
              <a:rPr lang="hr-HR" sz="2000" b="1" dirty="0">
                <a:solidFill>
                  <a:srgbClr val="585858"/>
                </a:solidFill>
              </a:rPr>
              <a:t>ovdje prezentirane informacije</a:t>
            </a:r>
            <a:r>
              <a:rPr lang="hr-HR" sz="2000" dirty="0">
                <a:solidFill>
                  <a:srgbClr val="585858"/>
                </a:solidFill>
              </a:rPr>
              <a:t> o Javnim pozivima koji su raspisani u okviru Programa energetske obnove obiteljskih kuća i Programa energetske obnove višestambenih zgrada </a:t>
            </a:r>
            <a:r>
              <a:rPr lang="hr-HR" sz="2000" b="1" dirty="0">
                <a:solidFill>
                  <a:srgbClr val="585858"/>
                </a:solidFill>
              </a:rPr>
              <a:t>temelje se na posljednjim natječajima kojima se sufinancirala energetska obnova</a:t>
            </a:r>
          </a:p>
          <a:p>
            <a:pPr marL="0" indent="0">
              <a:buNone/>
            </a:pPr>
            <a:endParaRPr lang="hr-HR" sz="2000" dirty="0">
              <a:solidFill>
                <a:srgbClr val="585858"/>
              </a:solidFill>
            </a:endParaRPr>
          </a:p>
          <a:p>
            <a:r>
              <a:rPr lang="hr-HR" sz="2000" dirty="0">
                <a:solidFill>
                  <a:srgbClr val="585858"/>
                </a:solidFill>
              </a:rPr>
              <a:t>2021. godine Fond je u okviru Javnog poziva sufinancirao energetsku obnovu postojećih obiteljskih kuća koje nisu oštećene u potresu </a:t>
            </a:r>
          </a:p>
          <a:p>
            <a:r>
              <a:rPr lang="hr-HR" sz="2000" dirty="0">
                <a:solidFill>
                  <a:srgbClr val="585858"/>
                </a:solidFill>
              </a:rPr>
              <a:t>2022. godine Fond je objavio i Javni poziv za sufinanciranje energetske obnove obiteljskih kuća oštećenih u potresu</a:t>
            </a:r>
          </a:p>
          <a:p>
            <a:endParaRPr lang="hr-HR" sz="2000" dirty="0">
              <a:solidFill>
                <a:srgbClr val="585858"/>
              </a:solidFill>
              <a:cs typeface="Calibri"/>
            </a:endParaRPr>
          </a:p>
          <a:p>
            <a:r>
              <a:rPr lang="hr-HR" sz="2000" dirty="0">
                <a:solidFill>
                  <a:srgbClr val="585858"/>
                </a:solidFill>
                <a:cs typeface="Calibri"/>
              </a:rPr>
              <a:t>2022. godine Ministarstvo prostornoga uređenja, graditeljstva i državne imovine objavilo je poziv na dodjelu bespovratnih sredstva „Energetska obnova višestambenih zgrada“</a:t>
            </a:r>
            <a:endParaRPr lang="hr-HR" sz="2000" dirty="0">
              <a:solidFill>
                <a:srgbClr val="585858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985DC5-44DC-5E3C-C555-5A76051A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2455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85858"/>
                </a:solidFill>
              </a:rPr>
              <a:t>Preliminarno</a:t>
            </a:r>
          </a:p>
        </p:txBody>
      </p:sp>
    </p:spTree>
    <p:extLst>
      <p:ext uri="{BB962C8B-B14F-4D97-AF65-F5344CB8AC3E}">
        <p14:creationId xmlns:p14="http://schemas.microsoft.com/office/powerpoint/2010/main" val="286934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>
            <a:extLst>
              <a:ext uri="{FF2B5EF4-FFF2-40B4-BE49-F238E27FC236}">
                <a16:creationId xmlns:a16="http://schemas.microsoft.com/office/drawing/2014/main" id="{9B474361-6642-9186-71C6-680D09E576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2564892"/>
            <a:ext cx="6496812" cy="1952243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3F031144-FA76-EE54-0FDA-64F3EAE73979}"/>
              </a:ext>
            </a:extLst>
          </p:cNvPr>
          <p:cNvSpPr txBox="1"/>
          <p:nvPr/>
        </p:nvSpPr>
        <p:spPr>
          <a:xfrm>
            <a:off x="2828734" y="5029200"/>
            <a:ext cx="3486531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r-HR" sz="2000" i="1" spc="-10" dirty="0">
                <a:solidFill>
                  <a:srgbClr val="585858"/>
                </a:solidFill>
                <a:latin typeface="Calibri"/>
                <a:cs typeface="Calibri"/>
              </a:rPr>
              <a:t>Poveznica na video vodič iz 2020: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585858"/>
                </a:solidFill>
                <a:latin typeface="Calibri"/>
                <a:cs typeface="Calibri"/>
                <a:hlinkClick r:id="rId3"/>
              </a:rPr>
              <a:t>https://youtu.be/U57QqqjPsuI</a:t>
            </a:r>
            <a:endParaRPr lang="hr-HR" sz="2000" i="1" spc="-10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0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193147-29A9-FF0C-1BD5-EDAF093CF4B3}"/>
              </a:ext>
            </a:extLst>
          </p:cNvPr>
          <p:cNvSpPr txBox="1"/>
          <p:nvPr/>
        </p:nvSpPr>
        <p:spPr>
          <a:xfrm>
            <a:off x="2246757" y="1531210"/>
            <a:ext cx="495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585858"/>
                </a:solidFill>
              </a:rPr>
              <a:t>Program energetske obnove obiteljskih kuća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3339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4280</Words>
  <Application>Microsoft Office PowerPoint</Application>
  <PresentationFormat>On-screen Show (4:3)</PresentationFormat>
  <Paragraphs>479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(Body)</vt:lpstr>
      <vt:lpstr>Calibri Light</vt:lpstr>
      <vt:lpstr>Office Theme</vt:lpstr>
      <vt:lpstr>Energetska obnova obiteljskih kuća i višestambenih zgrada  Općina Viškovo - radionica</vt:lpstr>
      <vt:lpstr>Cilj radionice </vt:lpstr>
      <vt:lpstr>Energetska učinkovitost i održivi razvoj</vt:lpstr>
      <vt:lpstr>Energetska učinkovitost i održivi razvoj</vt:lpstr>
      <vt:lpstr>Energetska učinkovitost i održivi razvoj</vt:lpstr>
      <vt:lpstr>Energetska učinkovitost i održivi razvoj u Primorsko-goranskoj županiji</vt:lpstr>
      <vt:lpstr>Fond za zaštitu okoliša i energetsku učinkovitost</vt:lpstr>
      <vt:lpstr>Preliminarno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Kotao na drvnu sječku ili pelete, te pirolitički kotao na drva za grijanje prostora ili prostora i potrošne vode (PTV):  Stupanj korisnog djelovanja najmanje 87%</vt:lpstr>
      <vt:lpstr>Sunčani toplinski pretvarači za grijanje potrošne vode ili za grijanje potrošne vode i prostora:  Stupanj korisnog djelovanja najmanje 70%</vt:lpstr>
      <vt:lpstr>Dizalica topline za grijanje potrošne vode i grijanje prostora ili za grijanje potrošne vode i grijanje i hlađenje prostora (GWP ≤ 2150)  EER (Energy Efficiency Ratio) – omjer energetske učinkovitosti, tj. omjer izlazne energije hlađenja i potrebne ulazne električne energije. Veća vrijednost označava bolje performanse  COP (Coefficient Of Performance) - omjer dobivene topline i uložene potrebne energije  </vt:lpstr>
      <vt:lpstr>Dizalica topline za grijanje potrošne vode i grijanje prostora ili za grijanje potrošne vode i grijanje i hlađenje prostora (GWP ≤ 2150)  Preporučeni minimalni zahtjevi za iznos sezonske energetske učinkovitosti dizalice topline za komforno hlađenje prostora prema EN 14825 izraženi kao SEER, [kW/kW]:  </vt:lpstr>
      <vt:lpstr>Fotonaponski pretvarači (moduli) za proizvodnju električne energije u samostalnom ili mrežnom radu  Stupanj korisnog djelovanja najmanje 18%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Primjeri realiziranih projekata</vt:lpstr>
      <vt:lpstr>PowerPoint Presentation</vt:lpstr>
      <vt:lpstr>Primjeri realiziranih projekata</vt:lpstr>
      <vt:lpstr>Primjeri realiziranih projekata</vt:lpstr>
      <vt:lpstr>Primjeri realiziranih projekata</vt:lpstr>
      <vt:lpstr>Primjeri realiziranih projekata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Primjeri realiziranih projekata</vt:lpstr>
      <vt:lpstr>Primjeri realiziranih projekata</vt:lpstr>
      <vt:lpstr>Primjeri realiziranih projekata</vt:lpstr>
      <vt:lpstr>Primjeri realiziranih projekata</vt:lpstr>
      <vt:lpstr>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OC</dc:creator>
  <cp:lastModifiedBy>Vedran Krušvar</cp:lastModifiedBy>
  <cp:revision>54</cp:revision>
  <dcterms:created xsi:type="dcterms:W3CDTF">2023-10-17T10:30:35Z</dcterms:created>
  <dcterms:modified xsi:type="dcterms:W3CDTF">2023-10-24T13:27:29Z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2023-10-17T00:00:00Z</vt:filetime>
  </property>
  <property fmtid="{D5CDD505-2E9C-101B-9397-08002B2CF9AE}" pid="5" name="Producer">
    <vt:lpwstr>Microsoft® PowerPoint® LTSC</vt:lpwstr>
  </property>
</Properties>
</file>